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7" r:id="rId2"/>
    <p:sldId id="276" r:id="rId3"/>
    <p:sldId id="274" r:id="rId4"/>
    <p:sldId id="277" r:id="rId5"/>
    <p:sldId id="269" r:id="rId6"/>
    <p:sldId id="270" r:id="rId7"/>
    <p:sldId id="272" r:id="rId8"/>
    <p:sldId id="271" r:id="rId9"/>
    <p:sldId id="263" r:id="rId10"/>
    <p:sldId id="265" r:id="rId11"/>
    <p:sldId id="26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van Selic" initials="IS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gnjen.bogdanovic\Desktop\Ukupni%20obracun%20za%202021%202024%20ADM%20TR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gnjen.bogdanovic\Desktop\Ukupni%20obracun%20za%202021%202024%20ADM%20TR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gnjen.bogdanovic\Desktop\Ukupni%20obracun%20za%202021%202024%20ADM%20TR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gnjen.bogdanovic\Desktop\Ukupni%20obracun%20za%202021%202024%20ADM%20TR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none" spc="0" normalizeH="0" baseline="0">
              <a:solidFill>
                <a:schemeClr val="dk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Sheet2!$A$1:$A$9</c:f>
              <c:numCache>
                <c:formatCode>General</c:formatCode>
                <c:ptCount val="9"/>
                <c:pt idx="0">
                  <c:v>2010</c:v>
                </c:pt>
                <c:pt idx="1">
                  <c:v>2012</c:v>
                </c:pt>
                <c:pt idx="2">
                  <c:v>2014</c:v>
                </c:pt>
                <c:pt idx="3">
                  <c:v>2016</c:v>
                </c:pt>
                <c:pt idx="4">
                  <c:v>2018</c:v>
                </c:pt>
                <c:pt idx="5">
                  <c:v>2019</c:v>
                </c:pt>
                <c:pt idx="6">
                  <c:v>2021</c:v>
                </c:pt>
                <c:pt idx="7">
                  <c:v>2022</c:v>
                </c:pt>
                <c:pt idx="8">
                  <c:v>2024</c:v>
                </c:pt>
              </c:numCache>
            </c:numRef>
          </c:cat>
          <c:val>
            <c:numRef>
              <c:f>Sheet2!$B$1:$B$9</c:f>
              <c:numCache>
                <c:formatCode>0.00%</c:formatCode>
                <c:ptCount val="9"/>
                <c:pt idx="0">
                  <c:v>3.6889315576289661E-2</c:v>
                </c:pt>
                <c:pt idx="1">
                  <c:v>3.1615913118416911E-2</c:v>
                </c:pt>
                <c:pt idx="2">
                  <c:v>3.1325610120409256E-2</c:v>
                </c:pt>
                <c:pt idx="3">
                  <c:v>2.9569240027969918E-2</c:v>
                </c:pt>
                <c:pt idx="4">
                  <c:v>2.9809623141010492E-2</c:v>
                </c:pt>
                <c:pt idx="5">
                  <c:v>2.8764642274852169E-2</c:v>
                </c:pt>
                <c:pt idx="6">
                  <c:v>2.8074715055784471E-2</c:v>
                </c:pt>
                <c:pt idx="7">
                  <c:v>2.7667045551484915E-2</c:v>
                </c:pt>
                <c:pt idx="8">
                  <c:v>2.6979359934959531E-2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0D-48F1-A3A2-D2C6F742A88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67"/>
        <c:overlap val="-43"/>
        <c:axId val="1419757072"/>
        <c:axId val="1074463504"/>
      </c:barChart>
      <c:catAx>
        <c:axId val="14197570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4463504"/>
        <c:crosses val="autoZero"/>
        <c:auto val="1"/>
        <c:lblAlgn val="ctr"/>
        <c:lblOffset val="100"/>
        <c:noMultiLvlLbl val="0"/>
      </c:catAx>
      <c:valAx>
        <c:axId val="1074463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19757072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Sheet2!$A$17:$A$25</c:f>
              <c:numCache>
                <c:formatCode>General</c:formatCode>
                <c:ptCount val="9"/>
                <c:pt idx="0">
                  <c:v>2010</c:v>
                </c:pt>
                <c:pt idx="1">
                  <c:v>2012</c:v>
                </c:pt>
                <c:pt idx="2">
                  <c:v>2014</c:v>
                </c:pt>
                <c:pt idx="3">
                  <c:v>2016</c:v>
                </c:pt>
                <c:pt idx="4">
                  <c:v>2018</c:v>
                </c:pt>
                <c:pt idx="5">
                  <c:v>2019</c:v>
                </c:pt>
                <c:pt idx="6">
                  <c:v>2021</c:v>
                </c:pt>
                <c:pt idx="7">
                  <c:v>2022</c:v>
                </c:pt>
                <c:pt idx="8">
                  <c:v>2024</c:v>
                </c:pt>
              </c:numCache>
            </c:numRef>
          </c:cat>
          <c:val>
            <c:numRef>
              <c:f>Sheet2!$B$17:$B$25</c:f>
              <c:numCache>
                <c:formatCode>0.00%</c:formatCode>
                <c:ptCount val="9"/>
                <c:pt idx="0" formatCode="General">
                  <c:v>0</c:v>
                </c:pt>
                <c:pt idx="1">
                  <c:v>-0.14295202758552103</c:v>
                </c:pt>
                <c:pt idx="2">
                  <c:v>-0.1508215961441268</c:v>
                </c:pt>
                <c:pt idx="3">
                  <c:v>-0.19843348769052976</c:v>
                </c:pt>
                <c:pt idx="4">
                  <c:v>-0.1919171533729834</c:v>
                </c:pt>
                <c:pt idx="5">
                  <c:v>-0.22024462027860356</c:v>
                </c:pt>
                <c:pt idx="6">
                  <c:v>-0.2389472502485438</c:v>
                </c:pt>
                <c:pt idx="7">
                  <c:v>-0.24999840416481711</c:v>
                </c:pt>
                <c:pt idx="8">
                  <c:v>-0.26864026850364447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43-488D-96F2-B79D68F5423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85246208"/>
        <c:axId val="1074382864"/>
      </c:barChart>
      <c:catAx>
        <c:axId val="1785246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chemeClr val="bg1"/>
          </a:solidFill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4382864"/>
        <c:crosses val="autoZero"/>
        <c:auto val="1"/>
        <c:lblAlgn val="ctr"/>
        <c:lblOffset val="100"/>
        <c:noMultiLvlLbl val="0"/>
      </c:catAx>
      <c:valAx>
        <c:axId val="1074382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85246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264-44D3-9A26-469F8C4590D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264-44D3-9A26-469F8C4590D5}"/>
              </c:ext>
            </c:extLst>
          </c:dPt>
          <c:dPt>
            <c:idx val="2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264-44D3-9A26-469F8C4590D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264-44D3-9A26-469F8C4590D5}"/>
              </c:ext>
            </c:extLst>
          </c:dPt>
          <c:dPt>
            <c:idx val="4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264-44D3-9A26-469F8C4590D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264-44D3-9A26-469F8C4590D5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264-44D3-9A26-469F8C4590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Sheet2!$C$35:$C$41</c:f>
              <c:strCache>
                <c:ptCount val="7"/>
                <c:pt idx="0">
                  <c:v>Саобраћај</c:v>
                </c:pt>
                <c:pt idx="1">
                  <c:v>Инспекције</c:v>
                </c:pt>
                <c:pt idx="2">
                  <c:v>Порези и књиговодство </c:v>
                </c:pt>
                <c:pt idx="3">
                  <c:v>Радно право</c:v>
                </c:pt>
                <c:pt idx="4">
                  <c:v>Разно</c:v>
                </c:pt>
                <c:pt idx="5">
                  <c:v>Регистрације</c:v>
                </c:pt>
                <c:pt idx="6">
                  <c:v>Царина</c:v>
                </c:pt>
              </c:strCache>
            </c:strRef>
          </c:cat>
          <c:val>
            <c:numRef>
              <c:f>Sheet2!$D$35:$D$41</c:f>
              <c:numCache>
                <c:formatCode>0.00%</c:formatCode>
                <c:ptCount val="7"/>
                <c:pt idx="0">
                  <c:v>1.9492169861228727E-2</c:v>
                </c:pt>
                <c:pt idx="1">
                  <c:v>6.0074030154070365E-3</c:v>
                </c:pt>
                <c:pt idx="2">
                  <c:v>0.66482092900622258</c:v>
                </c:pt>
                <c:pt idx="3">
                  <c:v>2.665450735812094E-2</c:v>
                </c:pt>
                <c:pt idx="4">
                  <c:v>0.12012556454689829</c:v>
                </c:pt>
                <c:pt idx="5">
                  <c:v>3.3284938299554243E-2</c:v>
                </c:pt>
                <c:pt idx="6">
                  <c:v>0.12961448791256813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D264-44D3-9A26-469F8C4590D5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Sheet3!$A$2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Sheet3!$B$1:$S$1</c:f>
              <c:strCache>
                <c:ptCount val="6"/>
                <c:pt idx="0">
                  <c:v>Порези и књиговодство</c:v>
                </c:pt>
                <c:pt idx="1">
                  <c:v>Регистрације</c:v>
                </c:pt>
                <c:pt idx="2">
                  <c:v>Царински поступци</c:v>
                </c:pt>
                <c:pt idx="3">
                  <c:v>Радно право</c:v>
                </c:pt>
                <c:pt idx="4">
                  <c:v>Остало</c:v>
                </c:pt>
                <c:pt idx="5">
                  <c:v>Саобраћај</c:v>
                </c:pt>
              </c:strCache>
            </c:strRef>
          </c:cat>
          <c:val>
            <c:numRef>
              <c:f>Sheet3!$B$2:$S$2</c:f>
              <c:numCache>
                <c:formatCode>0.00%</c:formatCode>
                <c:ptCount val="6"/>
                <c:pt idx="0">
                  <c:v>1.1291397542291755E-2</c:v>
                </c:pt>
                <c:pt idx="1">
                  <c:v>5.4198708203000417E-4</c:v>
                </c:pt>
                <c:pt idx="2">
                  <c:v>9.9364298372167431E-4</c:v>
                </c:pt>
                <c:pt idx="3">
                  <c:v>1.0839741640600083E-3</c:v>
                </c:pt>
                <c:pt idx="4">
                  <c:v>3.6132472135333611E-3</c:v>
                </c:pt>
                <c:pt idx="5">
                  <c:v>9.0331180338334028E-5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15-4D4B-9FE6-5586E258787F}"/>
            </c:ext>
          </c:extLst>
        </c:ser>
        <c:ser>
          <c:idx val="1"/>
          <c:order val="1"/>
          <c:tx>
            <c:strRef>
              <c:f>Sheet3!$A$3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Sheet3!$B$1:$S$1</c:f>
              <c:strCache>
                <c:ptCount val="6"/>
                <c:pt idx="0">
                  <c:v>Порези и књиговодство</c:v>
                </c:pt>
                <c:pt idx="1">
                  <c:v>Регистрације</c:v>
                </c:pt>
                <c:pt idx="2">
                  <c:v>Царински поступци</c:v>
                </c:pt>
                <c:pt idx="3">
                  <c:v>Радно право</c:v>
                </c:pt>
                <c:pt idx="4">
                  <c:v>Остало</c:v>
                </c:pt>
                <c:pt idx="5">
                  <c:v>Саобраћај</c:v>
                </c:pt>
              </c:strCache>
            </c:strRef>
          </c:cat>
          <c:val>
            <c:numRef>
              <c:f>Sheet3!$B$3:$S$3</c:f>
              <c:numCache>
                <c:formatCode>0.00%</c:formatCode>
                <c:ptCount val="6"/>
                <c:pt idx="0">
                  <c:v>1.0981966766350373E-2</c:v>
                </c:pt>
                <c:pt idx="1">
                  <c:v>5.4009672621395269E-4</c:v>
                </c:pt>
                <c:pt idx="2">
                  <c:v>1.1702095734635641E-3</c:v>
                </c:pt>
                <c:pt idx="3">
                  <c:v>1.1702095734635641E-3</c:v>
                </c:pt>
                <c:pt idx="4">
                  <c:v>3.4206125993550339E-3</c:v>
                </c:pt>
                <c:pt idx="5">
                  <c:v>1.8003224207131761E-4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615-4D4B-9FE6-5586E258787F}"/>
            </c:ext>
          </c:extLst>
        </c:ser>
        <c:ser>
          <c:idx val="2"/>
          <c:order val="2"/>
          <c:tx>
            <c:strRef>
              <c:f>Sheet3!$A$4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Sheet3!$B$1:$S$1</c:f>
              <c:strCache>
                <c:ptCount val="6"/>
                <c:pt idx="0">
                  <c:v>Порези и књиговодство</c:v>
                </c:pt>
                <c:pt idx="1">
                  <c:v>Регистрације</c:v>
                </c:pt>
                <c:pt idx="2">
                  <c:v>Царински поступци</c:v>
                </c:pt>
                <c:pt idx="3">
                  <c:v>Радно право</c:v>
                </c:pt>
                <c:pt idx="4">
                  <c:v>Остало</c:v>
                </c:pt>
                <c:pt idx="5">
                  <c:v>Саобраћај</c:v>
                </c:pt>
              </c:strCache>
            </c:strRef>
          </c:cat>
          <c:val>
            <c:numRef>
              <c:f>Sheet3!$B$4:$S$4</c:f>
              <c:numCache>
                <c:formatCode>0.00%</c:formatCode>
                <c:ptCount val="6"/>
                <c:pt idx="0">
                  <c:v>1.079367964211172E-2</c:v>
                </c:pt>
                <c:pt idx="1">
                  <c:v>3.6281276107938556E-4</c:v>
                </c:pt>
                <c:pt idx="2">
                  <c:v>1.1791414735080029E-3</c:v>
                </c:pt>
                <c:pt idx="3">
                  <c:v>7.2562552215877112E-4</c:v>
                </c:pt>
                <c:pt idx="4">
                  <c:v>3.4467212302541623E-3</c:v>
                </c:pt>
                <c:pt idx="5">
                  <c:v>1.8140638053969278E-4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615-4D4B-9FE6-5586E258787F}"/>
            </c:ext>
          </c:extLst>
        </c:ser>
        <c:ser>
          <c:idx val="3"/>
          <c:order val="3"/>
          <c:tx>
            <c:strRef>
              <c:f>Sheet3!$A$5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Sheet3!$B$1:$S$1</c:f>
              <c:strCache>
                <c:ptCount val="6"/>
                <c:pt idx="0">
                  <c:v>Порези и књиговодство</c:v>
                </c:pt>
                <c:pt idx="1">
                  <c:v>Регистрације</c:v>
                </c:pt>
                <c:pt idx="2">
                  <c:v>Царински поступци</c:v>
                </c:pt>
                <c:pt idx="3">
                  <c:v>Радно право</c:v>
                </c:pt>
                <c:pt idx="4">
                  <c:v>Остало</c:v>
                </c:pt>
                <c:pt idx="5">
                  <c:v>Саобраћај</c:v>
                </c:pt>
              </c:strCache>
            </c:strRef>
          </c:cat>
          <c:val>
            <c:numRef>
              <c:f>Sheet3!$B$5:$S$5</c:f>
              <c:numCache>
                <c:formatCode>0.00%</c:formatCode>
                <c:ptCount val="6"/>
                <c:pt idx="0">
                  <c:v>1.0447745731093709E-2</c:v>
                </c:pt>
                <c:pt idx="1">
                  <c:v>5.751052696014885E-4</c:v>
                </c:pt>
                <c:pt idx="2">
                  <c:v>1.3419122957368068E-3</c:v>
                </c:pt>
                <c:pt idx="3">
                  <c:v>6.709561478684034E-4</c:v>
                </c:pt>
                <c:pt idx="4">
                  <c:v>3.6423333741427608E-3</c:v>
                </c:pt>
                <c:pt idx="5">
                  <c:v>1.9170175653382955E-4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615-4D4B-9FE6-5586E258787F}"/>
            </c:ext>
          </c:extLst>
        </c:ser>
        <c:ser>
          <c:idx val="4"/>
          <c:order val="4"/>
          <c:tx>
            <c:strRef>
              <c:f>Sheet3!$A$6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Sheet3!$B$1:$S$1</c:f>
              <c:strCache>
                <c:ptCount val="6"/>
                <c:pt idx="0">
                  <c:v>Порези и књиговодство</c:v>
                </c:pt>
                <c:pt idx="1">
                  <c:v>Регистрације</c:v>
                </c:pt>
                <c:pt idx="2">
                  <c:v>Царински поступци</c:v>
                </c:pt>
                <c:pt idx="3">
                  <c:v>Радно право</c:v>
                </c:pt>
                <c:pt idx="4">
                  <c:v>Остало</c:v>
                </c:pt>
                <c:pt idx="5">
                  <c:v>Саобраћај</c:v>
                </c:pt>
              </c:strCache>
            </c:strRef>
          </c:cat>
          <c:val>
            <c:numRef>
              <c:f>Sheet3!$B$6:$S$6</c:f>
              <c:numCache>
                <c:formatCode>0.00%</c:formatCode>
                <c:ptCount val="6"/>
                <c:pt idx="0">
                  <c:v>1.3761157766042233E-2</c:v>
                </c:pt>
                <c:pt idx="1">
                  <c:v>4.778179779875776E-4</c:v>
                </c:pt>
                <c:pt idx="2">
                  <c:v>2.1979626987428569E-3</c:v>
                </c:pt>
                <c:pt idx="3">
                  <c:v>4.778179779875776E-4</c:v>
                </c:pt>
                <c:pt idx="4">
                  <c:v>2.1979626987428569E-3</c:v>
                </c:pt>
                <c:pt idx="5">
                  <c:v>9.5563595597515514E-5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615-4D4B-9FE6-5586E258787F}"/>
            </c:ext>
          </c:extLst>
        </c:ser>
        <c:ser>
          <c:idx val="5"/>
          <c:order val="5"/>
          <c:tx>
            <c:strRef>
              <c:f>Sheet3!$A$7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Sheet3!$B$1:$S$1</c:f>
              <c:strCache>
                <c:ptCount val="6"/>
                <c:pt idx="0">
                  <c:v>Порези и књиговодство</c:v>
                </c:pt>
                <c:pt idx="1">
                  <c:v>Регистрације</c:v>
                </c:pt>
                <c:pt idx="2">
                  <c:v>Царински поступци</c:v>
                </c:pt>
                <c:pt idx="3">
                  <c:v>Радно право</c:v>
                </c:pt>
                <c:pt idx="4">
                  <c:v>Остало</c:v>
                </c:pt>
                <c:pt idx="5">
                  <c:v>Саобраћај</c:v>
                </c:pt>
              </c:strCache>
            </c:strRef>
          </c:cat>
          <c:val>
            <c:numRef>
              <c:f>Sheet3!$B$7:$S$7</c:f>
              <c:numCache>
                <c:formatCode>0.00%</c:formatCode>
                <c:ptCount val="6"/>
                <c:pt idx="0">
                  <c:v>1.3059773169927603E-2</c:v>
                </c:pt>
                <c:pt idx="1">
                  <c:v>3.622418835454372E-3</c:v>
                </c:pt>
                <c:pt idx="2">
                  <c:v>2.2878434750238136E-3</c:v>
                </c:pt>
                <c:pt idx="3">
                  <c:v>4.7663405729662787E-4</c:v>
                </c:pt>
                <c:pt idx="4">
                  <c:v>2.2878434750238136E-3</c:v>
                </c:pt>
                <c:pt idx="5">
                  <c:v>9.5326811459325571E-5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615-4D4B-9FE6-5586E258787F}"/>
            </c:ext>
          </c:extLst>
        </c:ser>
        <c:ser>
          <c:idx val="6"/>
          <c:order val="6"/>
          <c:tx>
            <c:strRef>
              <c:f>Sheet3!$A$8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Sheet3!$B$1:$S$1</c:f>
              <c:strCache>
                <c:ptCount val="6"/>
                <c:pt idx="0">
                  <c:v>Порези и књиговодство</c:v>
                </c:pt>
                <c:pt idx="1">
                  <c:v>Регистрације</c:v>
                </c:pt>
                <c:pt idx="2">
                  <c:v>Царински поступци</c:v>
                </c:pt>
                <c:pt idx="3">
                  <c:v>Радно право</c:v>
                </c:pt>
                <c:pt idx="4">
                  <c:v>Остало</c:v>
                </c:pt>
                <c:pt idx="5">
                  <c:v>Саобраћај</c:v>
                </c:pt>
              </c:strCache>
            </c:strRef>
          </c:cat>
          <c:val>
            <c:numRef>
              <c:f>Sheet3!$B$8:$S$8</c:f>
              <c:numCache>
                <c:formatCode>0.00%</c:formatCode>
                <c:ptCount val="6"/>
                <c:pt idx="0">
                  <c:v>1.1892589049415543E-2</c:v>
                </c:pt>
                <c:pt idx="1">
                  <c:v>6.6598498676727032E-4</c:v>
                </c:pt>
                <c:pt idx="2">
                  <c:v>2.283377097487784E-3</c:v>
                </c:pt>
                <c:pt idx="3">
                  <c:v>5.7084427437194599E-4</c:v>
                </c:pt>
                <c:pt idx="4">
                  <c:v>2.4736585222784328E-3</c:v>
                </c:pt>
                <c:pt idx="5">
                  <c:v>3.8056284958129733E-4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615-4D4B-9FE6-5586E258787F}"/>
            </c:ext>
          </c:extLst>
        </c:ser>
        <c:ser>
          <c:idx val="7"/>
          <c:order val="7"/>
          <c:tx>
            <c:strRef>
              <c:f>Sheet3!$A$9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Sheet3!$B$1:$S$1</c:f>
              <c:strCache>
                <c:ptCount val="6"/>
                <c:pt idx="0">
                  <c:v>Порези и књиговодство</c:v>
                </c:pt>
                <c:pt idx="1">
                  <c:v>Регистрације</c:v>
                </c:pt>
                <c:pt idx="2">
                  <c:v>Царински поступци</c:v>
                </c:pt>
                <c:pt idx="3">
                  <c:v>Радно право</c:v>
                </c:pt>
                <c:pt idx="4">
                  <c:v>Остало</c:v>
                </c:pt>
                <c:pt idx="5">
                  <c:v>Саобраћај</c:v>
                </c:pt>
              </c:strCache>
            </c:strRef>
          </c:cat>
          <c:val>
            <c:numRef>
              <c:f>Sheet3!$B$9:$S$9</c:f>
              <c:numCache>
                <c:formatCode>0.00%</c:formatCode>
                <c:ptCount val="6"/>
                <c:pt idx="0">
                  <c:v>1.1957642240249535E-2</c:v>
                </c:pt>
                <c:pt idx="1">
                  <c:v>5.9867204796278139E-4</c:v>
                </c:pt>
                <c:pt idx="2">
                  <c:v>2.3312799443863754E-3</c:v>
                </c:pt>
                <c:pt idx="3">
                  <c:v>4.7941485180322518E-4</c:v>
                </c:pt>
                <c:pt idx="4">
                  <c:v>2.1606094635137248E-3</c:v>
                </c:pt>
                <c:pt idx="5">
                  <c:v>3.5059081885055026E-4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615-4D4B-9FE6-5586E25878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59266127"/>
        <c:axId val="795598223"/>
      </c:barChart>
      <c:catAx>
        <c:axId val="9592661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5598223"/>
        <c:crosses val="autoZero"/>
        <c:auto val="1"/>
        <c:lblAlgn val="ctr"/>
        <c:lblOffset val="100"/>
        <c:noMultiLvlLbl val="0"/>
      </c:catAx>
      <c:valAx>
        <c:axId val="7955982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592661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"/>
            <a:ext cx="12191996" cy="64731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947545" y="3426463"/>
            <a:ext cx="8559800" cy="1016000"/>
          </a:xfrm>
        </p:spPr>
        <p:txBody>
          <a:bodyPr lIns="0" tIns="45720" rIns="0" bIns="0" anchor="t">
            <a:noAutofit/>
          </a:bodyPr>
          <a:lstStyle>
            <a:lvl1pPr algn="l">
              <a:lnSpc>
                <a:spcPts val="3733"/>
              </a:lnSpc>
              <a:defRPr sz="4533" b="1" cap="all" spc="0" baseline="0">
                <a:latin typeface="Arial Narrow" panose="020B0606020202030204" pitchFamily="34" charset="0"/>
              </a:defRPr>
            </a:lvl1pPr>
          </a:lstStyle>
          <a:p>
            <a:r>
              <a:rPr lang="sr-Cyrl-CS" dirty="0"/>
              <a:t>Наслов презентације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950720" y="4506807"/>
            <a:ext cx="8534400" cy="8763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3200" b="1" i="0" spc="0" baseline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Cyrl-CS" dirty="0"/>
              <a:t>Поднаслов презентације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950720" y="6035675"/>
            <a:ext cx="140208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600" b="1" spc="187" baseline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fld id="{F8766AB1-CF54-4F06-92FE-088C558D8B62}" type="datetimeFigureOut">
              <a:rPr lang="en-GB" smtClean="0"/>
              <a:pPr/>
              <a:t>13/07/2026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 hasCustomPrompt="1"/>
          </p:nvPr>
        </p:nvSpPr>
        <p:spPr>
          <a:xfrm>
            <a:off x="3454400" y="6035040"/>
            <a:ext cx="2336800" cy="36576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600" b="1" baseline="0">
                <a:latin typeface="Arial Narrow" panose="020B0606020202030204" pitchFamily="34" charset="0"/>
              </a:defRPr>
            </a:lvl1pPr>
          </a:lstStyle>
          <a:p>
            <a:pPr lvl="0"/>
            <a:r>
              <a:rPr lang="sr-Cyrl-CS" dirty="0"/>
              <a:t>Локација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5357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r-Cyrl-CS" dirty="0"/>
              <a:t>Наслов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684000" y="279400"/>
            <a:ext cx="406400" cy="365125"/>
          </a:xfrm>
        </p:spPr>
        <p:txBody>
          <a:bodyPr/>
          <a:lstStyle/>
          <a:p>
            <a:fld id="{1D91621C-EC66-4F46-86B5-748B61A7592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 Placeholder 2"/>
          <p:cNvSpPr>
            <a:spLocks noGrp="1"/>
          </p:cNvSpPr>
          <p:nvPr>
            <p:ph idx="1" hasCustomPrompt="1"/>
          </p:nvPr>
        </p:nvSpPr>
        <p:spPr>
          <a:xfrm>
            <a:off x="736600" y="1836737"/>
            <a:ext cx="10947400" cy="35607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r-Cyrl-CS" dirty="0"/>
              <a:t>Први ниво</a:t>
            </a:r>
            <a:endParaRPr lang="en-US" dirty="0"/>
          </a:p>
          <a:p>
            <a:pPr lvl="1"/>
            <a:r>
              <a:rPr lang="sr-Cyrl-CS" dirty="0"/>
              <a:t>Други ниво</a:t>
            </a:r>
            <a:endParaRPr lang="en-US" dirty="0"/>
          </a:p>
          <a:p>
            <a:pPr lvl="2"/>
            <a:r>
              <a:rPr lang="sr-Cyrl-CS" dirty="0"/>
              <a:t>Трећи ниво</a:t>
            </a:r>
            <a:endParaRPr lang="en-US" dirty="0"/>
          </a:p>
          <a:p>
            <a:pPr lvl="3"/>
            <a:r>
              <a:rPr lang="sr-Cyrl-CS" dirty="0"/>
              <a:t>Четврти ниво</a:t>
            </a:r>
            <a:endParaRPr lang="en-US" dirty="0"/>
          </a:p>
          <a:p>
            <a:pPr lvl="4"/>
            <a:r>
              <a:rPr lang="sr-Cyrl-CS" dirty="0"/>
              <a:t>Пети ниво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40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3"/>
            <a:ext cx="12192000" cy="5705856"/>
          </a:xfrm>
          <a:prstGeom prst="rect">
            <a:avLst/>
          </a:prstGeom>
          <a:solidFill>
            <a:srgbClr val="D839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8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762000" y="660401"/>
            <a:ext cx="10922000" cy="8509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sr-Cyrl-CS" dirty="0"/>
              <a:t>Наслов поглавља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002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1621C-EC66-4F46-86B5-748B61A7592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ext Placeholder 2"/>
          <p:cNvSpPr>
            <a:spLocks noGrp="1"/>
          </p:cNvSpPr>
          <p:nvPr>
            <p:ph idx="13" hasCustomPrompt="1"/>
          </p:nvPr>
        </p:nvSpPr>
        <p:spPr>
          <a:xfrm>
            <a:off x="736602" y="1836737"/>
            <a:ext cx="5257799" cy="35607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r-Cyrl-CS" dirty="0"/>
              <a:t>Први ниво</a:t>
            </a:r>
            <a:endParaRPr lang="en-US" dirty="0"/>
          </a:p>
          <a:p>
            <a:pPr lvl="1"/>
            <a:r>
              <a:rPr lang="sr-Cyrl-CS" dirty="0"/>
              <a:t>Други ниво</a:t>
            </a:r>
            <a:endParaRPr lang="en-US" dirty="0"/>
          </a:p>
          <a:p>
            <a:pPr lvl="2"/>
            <a:r>
              <a:rPr lang="sr-Cyrl-CS" dirty="0"/>
              <a:t>Трећи ниво</a:t>
            </a:r>
            <a:endParaRPr lang="en-US" dirty="0"/>
          </a:p>
          <a:p>
            <a:pPr lvl="3"/>
            <a:r>
              <a:rPr lang="sr-Cyrl-CS" dirty="0"/>
              <a:t>Четврти ниво</a:t>
            </a:r>
            <a:endParaRPr lang="en-US" dirty="0"/>
          </a:p>
          <a:p>
            <a:pPr lvl="4"/>
            <a:r>
              <a:rPr lang="sr-Cyrl-CS" dirty="0"/>
              <a:t>Пети ниво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idx="1" hasCustomPrompt="1"/>
          </p:nvPr>
        </p:nvSpPr>
        <p:spPr>
          <a:xfrm>
            <a:off x="6400800" y="1836737"/>
            <a:ext cx="5257800" cy="35607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sr-Cyrl-CS" dirty="0"/>
              <a:t>Први ниво</a:t>
            </a:r>
            <a:endParaRPr lang="en-US" dirty="0"/>
          </a:p>
          <a:p>
            <a:pPr lvl="1"/>
            <a:r>
              <a:rPr lang="sr-Cyrl-CS" dirty="0"/>
              <a:t>Други ниво</a:t>
            </a:r>
            <a:endParaRPr lang="en-US" dirty="0"/>
          </a:p>
          <a:p>
            <a:pPr lvl="2"/>
            <a:r>
              <a:rPr lang="sr-Cyrl-CS" dirty="0"/>
              <a:t>Трећи ниво</a:t>
            </a:r>
            <a:endParaRPr lang="en-US" dirty="0"/>
          </a:p>
          <a:p>
            <a:pPr lvl="3"/>
            <a:r>
              <a:rPr lang="sr-Cyrl-CS" dirty="0"/>
              <a:t>Четврти ниво</a:t>
            </a:r>
            <a:endParaRPr lang="en-US" dirty="0"/>
          </a:p>
          <a:p>
            <a:pPr lvl="4"/>
            <a:r>
              <a:rPr lang="sr-Cyrl-CS" dirty="0"/>
              <a:t>Пети ниво</a:t>
            </a:r>
            <a:endParaRPr lang="en-US" dirty="0"/>
          </a:p>
        </p:txBody>
      </p:sp>
      <p:sp>
        <p:nvSpPr>
          <p:cNvPr id="1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762000" y="660401"/>
            <a:ext cx="10922000" cy="8509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sr-Cyrl-CS" dirty="0"/>
              <a:t>Наслов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206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128000" y="6248400"/>
            <a:ext cx="3556000" cy="365125"/>
          </a:xfrm>
          <a:prstGeom prst="rect">
            <a:avLst/>
          </a:prstGeom>
        </p:spPr>
        <p:txBody>
          <a:bodyPr/>
          <a:lstStyle/>
          <a:p>
            <a:fld id="{F8766AB1-CF54-4F06-92FE-088C558D8B62}" type="datetimeFigureOut">
              <a:rPr lang="en-GB" smtClean="0"/>
              <a:pPr/>
              <a:t>13/07/2026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12802" y="6248207"/>
            <a:ext cx="7228111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D91621C-EC66-4F46-86B5-748B61A7592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4644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"/>
            <a:ext cx="12191996" cy="64731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947545" y="3426463"/>
            <a:ext cx="8559800" cy="1016000"/>
          </a:xfrm>
        </p:spPr>
        <p:txBody>
          <a:bodyPr lIns="0" tIns="45720" rIns="0" bIns="0" anchor="t">
            <a:noAutofit/>
          </a:bodyPr>
          <a:lstStyle>
            <a:lvl1pPr algn="l">
              <a:lnSpc>
                <a:spcPts val="3733"/>
              </a:lnSpc>
              <a:defRPr sz="4533" b="1" cap="all" spc="0" baseline="0">
                <a:latin typeface="+mn-lt"/>
              </a:defRPr>
            </a:lvl1pPr>
          </a:lstStyle>
          <a:p>
            <a:r>
              <a:rPr lang="sr-Cyrl-CS" dirty="0"/>
              <a:t>Наслов презентације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950720" y="4506807"/>
            <a:ext cx="8534400" cy="8763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3200" b="1" i="0" spc="0" baseline="0">
                <a:solidFill>
                  <a:schemeClr val="tx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Cyrl-CS" dirty="0"/>
              <a:t>Поднаслов презентације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950720" y="6035675"/>
            <a:ext cx="140208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1600" b="1" spc="187" baseline="0">
                <a:solidFill>
                  <a:schemeClr val="tx1"/>
                </a:solidFill>
              </a:defRPr>
            </a:lvl1pPr>
          </a:lstStyle>
          <a:p>
            <a:fld id="{9C85A252-3C35-4AA2-8A92-D33344637FFB}" type="datetime1">
              <a:rPr lang="sr-Latn-RS" smtClean="0"/>
              <a:pPr/>
              <a:t>13.7.2026.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 hasCustomPrompt="1"/>
          </p:nvPr>
        </p:nvSpPr>
        <p:spPr>
          <a:xfrm>
            <a:off x="3454400" y="6035040"/>
            <a:ext cx="2336800" cy="36576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1600" b="1" baseline="0"/>
            </a:lvl1pPr>
          </a:lstStyle>
          <a:p>
            <a:pPr lvl="0"/>
            <a:r>
              <a:rPr lang="sr-Cyrl-CS" dirty="0"/>
              <a:t>Локација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425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660401"/>
            <a:ext cx="10922000" cy="8509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r-Cyrl-CS" dirty="0"/>
              <a:t>Наслов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0" y="1836737"/>
            <a:ext cx="10947400" cy="35607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r-Cyrl-CS" dirty="0"/>
              <a:t>Први ниво</a:t>
            </a:r>
            <a:endParaRPr lang="en-US" dirty="0"/>
          </a:p>
          <a:p>
            <a:pPr lvl="1"/>
            <a:r>
              <a:rPr lang="sr-Cyrl-CS" dirty="0"/>
              <a:t>Други ниво</a:t>
            </a:r>
            <a:endParaRPr lang="en-US" dirty="0"/>
          </a:p>
          <a:p>
            <a:pPr lvl="2"/>
            <a:r>
              <a:rPr lang="sr-Cyrl-CS" dirty="0"/>
              <a:t>Трећи ниво</a:t>
            </a:r>
            <a:endParaRPr lang="en-US" dirty="0"/>
          </a:p>
          <a:p>
            <a:pPr lvl="3"/>
            <a:r>
              <a:rPr lang="sr-Cyrl-CS" dirty="0"/>
              <a:t>Четврти ниво</a:t>
            </a:r>
            <a:endParaRPr lang="en-US" dirty="0"/>
          </a:p>
          <a:p>
            <a:pPr lvl="4"/>
            <a:r>
              <a:rPr lang="sr-Cyrl-CS" dirty="0"/>
              <a:t>Пети ниво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71300" y="307975"/>
            <a:ext cx="5080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600" b="1" i="0" baseline="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fld id="{1D91621C-EC66-4F46-86B5-748B61A75920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5672667"/>
            <a:ext cx="12191996" cy="1185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394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</p:sldLayoutIdLst>
  <p:txStyles>
    <p:titleStyle>
      <a:lvl1pPr algn="l" defTabSz="121917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ts val="2533"/>
        </a:lnSpc>
        <a:spcBef>
          <a:spcPct val="20000"/>
        </a:spcBef>
        <a:buClr>
          <a:srgbClr val="D5313A"/>
        </a:buClr>
        <a:buSzPct val="160000"/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914377" indent="-304792" algn="l" defTabSz="1219170" rtl="0" eaLnBrk="1" latinLnBrk="0" hangingPunct="1">
        <a:lnSpc>
          <a:spcPts val="2533"/>
        </a:lnSpc>
        <a:spcBef>
          <a:spcPct val="20000"/>
        </a:spcBef>
        <a:buClr>
          <a:srgbClr val="D5313A"/>
        </a:buClr>
        <a:buSzPct val="160000"/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ts val="2533"/>
        </a:lnSpc>
        <a:spcBef>
          <a:spcPct val="20000"/>
        </a:spcBef>
        <a:buClr>
          <a:srgbClr val="D5313A"/>
        </a:buClr>
        <a:buSzPct val="160000"/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ts val="2533"/>
        </a:lnSpc>
        <a:spcBef>
          <a:spcPct val="20000"/>
        </a:spcBef>
        <a:buClr>
          <a:srgbClr val="D5313A"/>
        </a:buClr>
        <a:buSzPct val="160000"/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ts val="2533"/>
        </a:lnSpc>
        <a:spcBef>
          <a:spcPct val="20000"/>
        </a:spcBef>
        <a:buClr>
          <a:srgbClr val="D5313A"/>
        </a:buClr>
        <a:buSzPct val="16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sjp.gov.r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rsjp.gov.rs/cir/regulatorna-reforma/kalkulator-troskova-administrativnih-postupaka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rap.euprava.gov.rs/privreda/hom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8794" y="3426463"/>
            <a:ext cx="10174310" cy="1016000"/>
          </a:xfrm>
        </p:spPr>
        <p:txBody>
          <a:bodyPr>
            <a:normAutofit/>
          </a:bodyPr>
          <a:lstStyle/>
          <a:p>
            <a:r>
              <a:rPr lang="sr-Cyrl-RS" sz="3200" dirty="0">
                <a:solidFill>
                  <a:schemeClr val="bg1"/>
                </a:solidFill>
              </a:rPr>
              <a:t>Резултати мерења административних трошкова у Републици Србији 2010-202</a:t>
            </a:r>
            <a:r>
              <a:rPr lang="en-US" sz="32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10100" y="5095031"/>
            <a:ext cx="3879668" cy="365125"/>
          </a:xfrm>
        </p:spPr>
        <p:txBody>
          <a:bodyPr/>
          <a:lstStyle/>
          <a:p>
            <a:r>
              <a:rPr lang="sr-Cyrl-RS" sz="2400" spc="0" dirty="0">
                <a:solidFill>
                  <a:schemeClr val="bg1"/>
                </a:solidFill>
              </a:rPr>
              <a:t>фебруар 2026. године</a:t>
            </a:r>
            <a:endParaRPr lang="en-US" sz="2400" spc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563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A4F2F-85EC-42E7-9141-56AD1C7F5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x-none" dirty="0"/>
              <a:t>Очекиване</a:t>
            </a:r>
            <a:r>
              <a:rPr lang="en-GB" dirty="0"/>
              <a:t> </a:t>
            </a:r>
            <a:r>
              <a:rPr lang="sr-Cyrl-RS" dirty="0"/>
              <a:t>уштеде у будућем периоду</a:t>
            </a:r>
            <a:endParaRPr lang="en-GB" sz="3200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93C80-5B53-4F76-A800-AAA649C2D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" y="1825625"/>
            <a:ext cx="11597640" cy="4351338"/>
          </a:xfrm>
        </p:spPr>
        <p:txBody>
          <a:bodyPr>
            <a:normAutofit/>
          </a:bodyPr>
          <a:lstStyle/>
          <a:p>
            <a:endParaRPr lang="ru-RU" sz="2000" dirty="0"/>
          </a:p>
          <a:p>
            <a:r>
              <a:rPr lang="ru-RU" sz="2000" dirty="0"/>
              <a:t>Трансформација Пореске управе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sr-Cyrl-RS" sz="2000" dirty="0"/>
              <a:t>Повезивањем података из електроских фискалних уређаја и Система електронских фактура (СЕФ) омогућиће се аутоматизована израда прелиминарне ПДВ пријаве што ће у средњем  року умањити административне трошкове у вези са обрачуном ПДВ и подношењем електронске пријаве.</a:t>
            </a:r>
            <a:endParaRPr lang="sr-Latn-RS" sz="2000" dirty="0"/>
          </a:p>
          <a:p>
            <a:pPr marL="0" lvl="1" indent="344488"/>
            <a:r>
              <a:rPr lang="sr-Cyrl-RS" sz="2000" dirty="0">
                <a:solidFill>
                  <a:prstClr val="black"/>
                </a:solidFill>
              </a:rPr>
              <a:t>Успостављање Националног спољнотрговинског једношалтерског система</a:t>
            </a:r>
          </a:p>
          <a:p>
            <a:pPr marL="973137" lvl="1" indent="-342900"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prstClr val="black"/>
                </a:solidFill>
              </a:rPr>
              <a:t>Успостављање </a:t>
            </a:r>
            <a:r>
              <a:rPr lang="sr-Cyrl-RS" sz="2000" dirty="0">
                <a:solidFill>
                  <a:prstClr val="black"/>
                </a:solidFill>
              </a:rPr>
              <a:t>Националног спољнотрговинског једношалтерског система у оквиру Управе царина имаће за резултат поједностављење поступака кроз могућност аутоматизованог прикупљања података из других система и на тај начин уштеду у времену потребном за прикупљање и достављање документације</a:t>
            </a:r>
            <a:r>
              <a:rPr lang="ru-RU" sz="2000" dirty="0">
                <a:solidFill>
                  <a:prstClr val="black"/>
                </a:solidFill>
              </a:rPr>
              <a:t>;</a:t>
            </a:r>
          </a:p>
          <a:p>
            <a:pPr marL="0" indent="0">
              <a:buNone/>
            </a:pPr>
            <a:endParaRPr lang="sr-Latn-RS" sz="2000" dirty="0"/>
          </a:p>
        </p:txBody>
      </p:sp>
    </p:spTree>
    <p:extLst>
      <p:ext uri="{BB962C8B-B14F-4D97-AF65-F5344CB8AC3E}">
        <p14:creationId xmlns:p14="http://schemas.microsoft.com/office/powerpoint/2010/main" val="496454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63639"/>
            <a:ext cx="10515600" cy="5713324"/>
          </a:xfrm>
        </p:spPr>
        <p:txBody>
          <a:bodyPr/>
          <a:lstStyle/>
          <a:p>
            <a:pPr marL="0" indent="0">
              <a:buNone/>
            </a:pPr>
            <a:endParaRPr lang="sr-Cyrl-RS" dirty="0"/>
          </a:p>
          <a:p>
            <a:pPr marL="0" indent="0">
              <a:buNone/>
            </a:pPr>
            <a:endParaRPr lang="sr-Cyrl-RS" dirty="0"/>
          </a:p>
          <a:p>
            <a:pPr marL="0" indent="0">
              <a:buNone/>
            </a:pPr>
            <a:endParaRPr lang="sr-Cyrl-RS" dirty="0"/>
          </a:p>
          <a:p>
            <a:pPr marL="0" indent="0">
              <a:buNone/>
            </a:pPr>
            <a:endParaRPr lang="sr-Cyrl-RS" dirty="0"/>
          </a:p>
          <a:p>
            <a:pPr marL="0" indent="0" algn="ctr">
              <a:buNone/>
            </a:pPr>
            <a:r>
              <a:rPr lang="sr-Cyrl-RS" sz="4400" dirty="0">
                <a:latin typeface="Arial Narrow" panose="020B0606020202030204" pitchFamily="34" charset="0"/>
              </a:rPr>
              <a:t>Хвала на пажњи</a:t>
            </a:r>
          </a:p>
          <a:p>
            <a:pPr marL="0" indent="0" algn="ctr">
              <a:buNone/>
            </a:pPr>
            <a:r>
              <a:rPr lang="en-US" sz="4400" dirty="0">
                <a:latin typeface="Arial Narrow" panose="020B0606020202030204" pitchFamily="34" charset="0"/>
                <a:hlinkClick r:id="rId2"/>
              </a:rPr>
              <a:t>www.rsjp.gov.rs</a:t>
            </a:r>
            <a:r>
              <a:rPr lang="en-US" sz="4400" dirty="0">
                <a:latin typeface="Arial Narrow" panose="020B0606020202030204" pitchFamily="34" charset="0"/>
              </a:rPr>
              <a:t> </a:t>
            </a:r>
            <a:endParaRPr lang="sr-Cyrl-RS" sz="4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084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CDF42-5F25-4689-A020-35DE6214D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/>
              <a:t>Основне информације о обрачуну удела администативних трошкова у БДП за 2024. годину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DB2DED-501D-421F-B13A-4D9CCF7342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r-Cyrl-RS" sz="2000" dirty="0"/>
              <a:t>Обрачун је спроведен на основу узорка од 1</a:t>
            </a:r>
            <a:r>
              <a:rPr lang="en-US" sz="2000" dirty="0"/>
              <a:t>02</a:t>
            </a:r>
            <a:r>
              <a:rPr lang="sr-Cyrl-RS" sz="2000" dirty="0"/>
              <a:t> административн</a:t>
            </a:r>
            <a:r>
              <a:rPr lang="en-US" sz="2000" dirty="0"/>
              <a:t>a</a:t>
            </a:r>
            <a:r>
              <a:rPr lang="sr-Cyrl-RS" sz="2000" dirty="0"/>
              <a:t> поступка и </a:t>
            </a:r>
            <a:r>
              <a:rPr lang="en-US" sz="2000" dirty="0"/>
              <a:t>28</a:t>
            </a:r>
            <a:r>
              <a:rPr lang="sr-Cyrl-RS" sz="2000" dirty="0"/>
              <a:t> административних захтева</a:t>
            </a:r>
          </a:p>
          <a:p>
            <a:r>
              <a:rPr lang="sr-Cyrl-RS" sz="2000" dirty="0"/>
              <a:t>Избор најскупљих поступака извршен је на основу анализе више од 2.400 поступака на републичком нивоу који су уписани у Регистар административних поступака</a:t>
            </a:r>
            <a:r>
              <a:rPr lang="en-US" sz="2000" dirty="0"/>
              <a:t>. </a:t>
            </a:r>
            <a:r>
              <a:rPr lang="sr-Cyrl-RS" sz="2000" dirty="0"/>
              <a:t>Изабрани су поступци и захтеви код којих је претходни обрачун административних трошкова био висок или су учесталост или сложеност указивали на њихов значај</a:t>
            </a:r>
            <a:r>
              <a:rPr lang="en-US" sz="2000" dirty="0"/>
              <a:t>.</a:t>
            </a:r>
            <a:r>
              <a:rPr lang="sr-Cyrl-RS" sz="2000" dirty="0"/>
              <a:t> У односу на 2022. у узорку је замењено 11 административних поступака и један административни захтев.</a:t>
            </a:r>
          </a:p>
          <a:p>
            <a:r>
              <a:rPr lang="sr-Cyrl-RS" sz="2000" dirty="0"/>
              <a:t>Обрачун администативног трошка је спроведен по Моделу стандардног трошка (</a:t>
            </a:r>
            <a:r>
              <a:rPr lang="sr-Latn-RS" sz="2000" dirty="0"/>
              <a:t>Standard Cost Model)</a:t>
            </a:r>
            <a:r>
              <a:rPr lang="sr-Cyrl-RS" sz="2000" dirty="0"/>
              <a:t>, коришћењем апликације </a:t>
            </a:r>
            <a:r>
              <a:rPr lang="sr-Cyrl-RS" sz="2000" dirty="0">
                <a:hlinkClick r:id="rId2"/>
              </a:rPr>
              <a:t>Калкулатор административног трошка</a:t>
            </a:r>
            <a:endParaRPr lang="sr-Cyrl-RS" sz="2000" dirty="0"/>
          </a:p>
          <a:p>
            <a:r>
              <a:rPr lang="sr-Cyrl-RS" sz="2000" dirty="0"/>
              <a:t>За потребе обрачуна удела административног трошка у БДП за 2024. годину Републички секретаријат за јавне политике је ангажовао </a:t>
            </a:r>
            <a:r>
              <a:rPr lang="sr-Latn-RS" sz="2000" dirty="0"/>
              <a:t>NALED </a:t>
            </a:r>
            <a:r>
              <a:rPr lang="sr-Cyrl-RS" sz="2000" dirty="0"/>
              <a:t>који је спровео истраживање појединих сегмената пословног окружења при чему се посебна пажња посветила трошковима ангажовања трећих лица (адвоката, књиговођа, лиценцираних стручњака, итд.).</a:t>
            </a:r>
            <a:endParaRPr lang="en-US" dirty="0"/>
          </a:p>
          <a:p>
            <a:endParaRPr lang="sr-Cyrl-R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623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8140E-7CFA-47EE-B241-790DCCAE3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Обрачунати и процењени административни трошкови за 2024.годину </a:t>
            </a:r>
            <a:endParaRPr lang="en-GB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F795207-1528-4AA4-960B-33317DF6D2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951497"/>
              </p:ext>
            </p:extLst>
          </p:nvPr>
        </p:nvGraphicFramePr>
        <p:xfrm>
          <a:off x="1268083" y="2213094"/>
          <a:ext cx="9005978" cy="2200275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7052475">
                  <a:extLst>
                    <a:ext uri="{9D8B030D-6E8A-4147-A177-3AD203B41FA5}">
                      <a16:colId xmlns:a16="http://schemas.microsoft.com/office/drawing/2014/main" val="40091607"/>
                    </a:ext>
                  </a:extLst>
                </a:gridCol>
                <a:gridCol w="1953503">
                  <a:extLst>
                    <a:ext uri="{9D8B030D-6E8A-4147-A177-3AD203B41FA5}">
                      <a16:colId xmlns:a16="http://schemas.microsoft.com/office/drawing/2014/main" val="1905412376"/>
                    </a:ext>
                  </a:extLst>
                </a:gridCol>
              </a:tblGrid>
              <a:tr h="180975">
                <a:tc>
                  <a:txBody>
                    <a:bodyPr/>
                    <a:lstStyle/>
                    <a:p>
                      <a:pPr algn="l" fontAlgn="ctr"/>
                      <a:endParaRPr lang="en-GB" sz="20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20</a:t>
                      </a:r>
                      <a:r>
                        <a:rPr lang="sr-Cyrl-RS" sz="2000" b="1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24</a:t>
                      </a:r>
                      <a:endParaRPr lang="en-GB" sz="20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0847041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ctr"/>
                      <a:r>
                        <a:rPr lang="sr-Cyrl-RS" sz="2000" b="1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БДП у текућим ценама (РСД милиони)</a:t>
                      </a:r>
                      <a:r>
                        <a:rPr lang="en-GB" sz="2000" b="1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endParaRPr lang="en-GB" sz="20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en-US" sz="2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9.748.268,70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65986674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ctr"/>
                      <a:r>
                        <a:rPr lang="sr-Cyrl-RS" sz="2000" b="1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Обрачунати административни трошкови (РСД милиони)</a:t>
                      </a:r>
                      <a:r>
                        <a:rPr lang="en-GB" sz="2000" b="1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endParaRPr lang="en-GB" sz="20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r" defTabSz="1219170" rtl="0" eaLnBrk="1" fontAlgn="ctr" latinLnBrk="0" hangingPunct="1"/>
                      <a:r>
                        <a:rPr lang="en-US" sz="2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175</a:t>
                      </a:r>
                      <a:r>
                        <a:rPr lang="sr-Cyrl-RS" sz="2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.</a:t>
                      </a:r>
                      <a:r>
                        <a:rPr lang="en-US" sz="2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334,7</a:t>
                      </a:r>
                      <a:r>
                        <a:rPr lang="sr-Cyrl-RS" sz="2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</a:t>
                      </a:r>
                      <a:endParaRPr lang="en-US" sz="2000" b="1" u="none" strike="noStrike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74481919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ctr"/>
                      <a:r>
                        <a:rPr lang="sr-Cyrl-RS" sz="2000" b="1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Обрачунати АТ као % БДП</a:t>
                      </a:r>
                      <a:endParaRPr lang="en-GB" sz="20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r-Cyrl-RS" sz="2000" b="1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1.80</a:t>
                      </a:r>
                      <a:r>
                        <a:rPr lang="en-GB" sz="2000" b="1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%</a:t>
                      </a:r>
                      <a:endParaRPr lang="en-GB" sz="20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3158093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algn="l" fontAlgn="ctr"/>
                      <a:r>
                        <a:rPr lang="sr-Cyrl-RS" sz="2000" b="1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Примена правила </a:t>
                      </a:r>
                      <a:r>
                        <a:rPr lang="en-GB" sz="2000" b="1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(80:20) </a:t>
                      </a:r>
                      <a:endParaRPr lang="en-GB" sz="20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r-Cyrl-RS" sz="2000" b="1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2.25</a:t>
                      </a:r>
                      <a:r>
                        <a:rPr lang="en-GB" sz="2000" b="1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%</a:t>
                      </a:r>
                      <a:endParaRPr lang="en-GB" sz="20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93188804"/>
                  </a:ext>
                </a:extLst>
              </a:tr>
              <a:tr h="296474">
                <a:tc>
                  <a:txBody>
                    <a:bodyPr/>
                    <a:lstStyle/>
                    <a:p>
                      <a:pPr algn="l" fontAlgn="ctr"/>
                      <a:r>
                        <a:rPr lang="sr-Cyrl-RS" sz="2000" b="1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Увећање за фиксне трошкове (20%)</a:t>
                      </a:r>
                      <a:r>
                        <a:rPr lang="en-GB" sz="2000" b="1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endParaRPr lang="en-GB" sz="20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sr-Cyrl-RS" sz="2000" b="1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0.45</a:t>
                      </a:r>
                      <a:r>
                        <a:rPr lang="en-GB" sz="2000" b="1" u="none" strike="noStrike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%</a:t>
                      </a:r>
                      <a:endParaRPr lang="en-GB" sz="20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4287542"/>
                  </a:ext>
                </a:extLst>
              </a:tr>
              <a:tr h="180975">
                <a:tc>
                  <a:txBody>
                    <a:bodyPr/>
                    <a:lstStyle/>
                    <a:p>
                      <a:pPr marL="0" algn="l" defTabSz="1219170" rtl="0" eaLnBrk="1" fontAlgn="ctr" latinLnBrk="0" hangingPunct="1"/>
                      <a:r>
                        <a:rPr lang="sr-Cyrl-RS" sz="2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Процењени АТ као % БДП</a:t>
                      </a:r>
                      <a:endParaRPr lang="en-GB" sz="2000" b="1" u="none" strike="noStrike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1219170" rtl="0" eaLnBrk="1" fontAlgn="ctr" latinLnBrk="0" hangingPunct="1"/>
                      <a:r>
                        <a:rPr lang="sr-Cyrl-RS" sz="20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2.70%</a:t>
                      </a:r>
                      <a:endParaRPr lang="en-GB" sz="2000" b="1" u="none" strike="noStrike" kern="1200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600048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7785347D-359B-4C13-A4F3-70934116F2CF}"/>
              </a:ext>
            </a:extLst>
          </p:cNvPr>
          <p:cNvSpPr txBox="1"/>
          <p:nvPr/>
        </p:nvSpPr>
        <p:spPr>
          <a:xfrm>
            <a:off x="1268083" y="5017715"/>
            <a:ext cx="9005978" cy="4117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>
            <a:noAutofit/>
          </a:bodyPr>
          <a:lstStyle/>
          <a:p>
            <a:pPr marL="0" indent="0">
              <a:buNone/>
            </a:pPr>
            <a:endParaRPr lang="en-GB" sz="11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388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8ABDC-DE00-68B7-638D-73586B332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Ревизија података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1A7A12-CC61-AB93-EB55-0CBA9BCE7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/>
              <a:t>Републички завод за статистику је у периоду октобар 2023 – октобар 2024. године спровео </a:t>
            </a:r>
            <a:r>
              <a:rPr lang="en-US" dirty="0" err="1"/>
              <a:t>редовну</a:t>
            </a:r>
            <a:r>
              <a:rPr lang="en-US" dirty="0"/>
              <a:t>, </a:t>
            </a:r>
            <a:r>
              <a:rPr lang="en-US" dirty="0" err="1"/>
              <a:t>петогодишњу</a:t>
            </a:r>
            <a:r>
              <a:rPr lang="en-US" dirty="0"/>
              <a:t> </a:t>
            </a:r>
            <a:r>
              <a:rPr lang="en-US" dirty="0" err="1"/>
              <a:t>велику</a:t>
            </a:r>
            <a:r>
              <a:rPr lang="en-US" dirty="0"/>
              <a:t> </a:t>
            </a:r>
            <a:r>
              <a:rPr lang="en-US" dirty="0" err="1"/>
              <a:t>или</a:t>
            </a:r>
            <a:r>
              <a:rPr lang="en-US" dirty="0"/>
              <a:t> </a:t>
            </a:r>
            <a:r>
              <a:rPr lang="en-US" dirty="0" err="1"/>
              <a:t>бенчмарк</a:t>
            </a:r>
            <a:r>
              <a:rPr lang="en-US" dirty="0"/>
              <a:t> </a:t>
            </a:r>
            <a:r>
              <a:rPr lang="en-US" dirty="0" err="1"/>
              <a:t>ревизију</a:t>
            </a:r>
            <a:r>
              <a:rPr lang="en-US" dirty="0"/>
              <a:t> </a:t>
            </a:r>
            <a:r>
              <a:rPr lang="en-US" dirty="0" err="1"/>
              <a:t>обрачуна</a:t>
            </a:r>
            <a:r>
              <a:rPr lang="en-US" dirty="0"/>
              <a:t> БДП-а и </a:t>
            </a:r>
            <a:r>
              <a:rPr lang="en-US" dirty="0" err="1"/>
              <a:t>свих</a:t>
            </a:r>
            <a:r>
              <a:rPr lang="en-US" dirty="0"/>
              <a:t> </a:t>
            </a:r>
            <a:r>
              <a:rPr lang="en-US" dirty="0" err="1"/>
              <a:t>домена</a:t>
            </a:r>
            <a:r>
              <a:rPr lang="en-US" dirty="0"/>
              <a:t> </a:t>
            </a:r>
            <a:r>
              <a:rPr lang="en-US" dirty="0" err="1"/>
              <a:t>система</a:t>
            </a:r>
            <a:r>
              <a:rPr lang="en-US" dirty="0"/>
              <a:t> </a:t>
            </a:r>
            <a:r>
              <a:rPr lang="en-US" dirty="0" err="1"/>
              <a:t>националних</a:t>
            </a:r>
            <a:r>
              <a:rPr lang="en-US" dirty="0"/>
              <a:t> </a:t>
            </a:r>
            <a:r>
              <a:rPr lang="en-US" dirty="0" err="1"/>
              <a:t>рачуна</a:t>
            </a:r>
            <a:r>
              <a:rPr lang="en-US" dirty="0"/>
              <a:t> у </a:t>
            </a:r>
            <a:r>
              <a:rPr lang="en-US" dirty="0" err="1"/>
              <a:t>складу</a:t>
            </a:r>
            <a:r>
              <a:rPr lang="en-US" dirty="0"/>
              <a:t> </a:t>
            </a:r>
            <a:r>
              <a:rPr lang="en-US" dirty="0" err="1"/>
              <a:t>са</a:t>
            </a:r>
            <a:r>
              <a:rPr lang="en-US" dirty="0"/>
              <a:t> </a:t>
            </a:r>
            <a:r>
              <a:rPr lang="en-US" dirty="0" err="1"/>
              <a:t>Евростатовим</a:t>
            </a:r>
            <a:r>
              <a:rPr lang="en-US" dirty="0"/>
              <a:t> </a:t>
            </a:r>
            <a:r>
              <a:rPr lang="en-US" dirty="0" err="1"/>
              <a:t>програмом</a:t>
            </a:r>
            <a:r>
              <a:rPr lang="sr-Cyrl-RS" dirty="0"/>
              <a:t>.</a:t>
            </a:r>
          </a:p>
          <a:p>
            <a:r>
              <a:rPr lang="sr-Cyrl-RS" dirty="0"/>
              <a:t>Овом ревизијом су значајно измењене вредности БДП-а Републике Србије у годинама за које је израчунат удео административног трошка у БДП-у.</a:t>
            </a:r>
          </a:p>
          <a:p>
            <a:r>
              <a:rPr lang="sr-Cyrl-RS" dirty="0"/>
              <a:t>Сходно наведено, Републички секретаријат за јавне политике је спровео је ревизија вредности удела административног трошка у БДП-у за период 2010 – 2022 како би обезбедио следивост података</a:t>
            </a:r>
          </a:p>
          <a:p>
            <a:r>
              <a:rPr lang="sr-Cyrl-RS" dirty="0"/>
              <a:t>У наредна два графика су приказане ревидиран удела административног трошка у БДП-у и процентуалног смањења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439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393" y="352276"/>
            <a:ext cx="10889672" cy="823595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Arial Narrow" panose="020B0606020202030204" pitchFamily="34" charset="0"/>
              </a:rPr>
              <a:t>Процена удела административних трошкова у БДП-у 2010-2024. (у %)</a:t>
            </a:r>
            <a:endParaRPr lang="en-US" sz="2800" dirty="0">
              <a:latin typeface="Arial Narrow" panose="020B0606020202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780CFB-2B4D-43DE-AED0-600993547121}"/>
              </a:ext>
            </a:extLst>
          </p:cNvPr>
          <p:cNvSpPr txBox="1"/>
          <p:nvPr/>
        </p:nvSpPr>
        <p:spPr>
          <a:xfrm>
            <a:off x="648393" y="5186595"/>
            <a:ext cx="11047300" cy="4117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>
            <a:noAutofit/>
          </a:bodyPr>
          <a:lstStyle/>
          <a:p>
            <a:pPr marL="0" indent="0">
              <a:buNone/>
            </a:pPr>
            <a:endParaRPr lang="en-GB" sz="11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BE54E78-556C-D2DA-F7AC-19017365BC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2614384"/>
              </p:ext>
            </p:extLst>
          </p:nvPr>
        </p:nvGraphicFramePr>
        <p:xfrm>
          <a:off x="1219200" y="1175871"/>
          <a:ext cx="10252364" cy="4171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58970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x-none" sz="3200" dirty="0">
                <a:latin typeface="Arial Narrow" panose="020B0606020202030204" pitchFamily="34" charset="0"/>
              </a:rPr>
              <a:t>Смањење АТ </a:t>
            </a:r>
            <a:r>
              <a:rPr lang="sr-Cyrl-RS" sz="3200" dirty="0">
                <a:latin typeface="Arial Narrow" panose="020B0606020202030204" pitchFamily="34" charset="0"/>
              </a:rPr>
              <a:t>у </a:t>
            </a:r>
            <a:r>
              <a:rPr lang="x-none" sz="3200" dirty="0">
                <a:latin typeface="Arial Narrow" panose="020B0606020202030204" pitchFamily="34" charset="0"/>
              </a:rPr>
              <a:t>процентни</a:t>
            </a:r>
            <a:r>
              <a:rPr lang="sr-Cyrl-RS" sz="3200" dirty="0">
                <a:latin typeface="Arial Narrow" panose="020B0606020202030204" pitchFamily="34" charset="0"/>
              </a:rPr>
              <a:t>м</a:t>
            </a:r>
            <a:r>
              <a:rPr lang="x-none" sz="3200" dirty="0">
                <a:latin typeface="Arial Narrow" panose="020B0606020202030204" pitchFamily="34" charset="0"/>
              </a:rPr>
              <a:t> поени</a:t>
            </a:r>
            <a:r>
              <a:rPr lang="sr-Cyrl-RS" sz="3200" dirty="0">
                <a:latin typeface="Arial Narrow" panose="020B0606020202030204" pitchFamily="34" charset="0"/>
              </a:rPr>
              <a:t>ма (</a:t>
            </a:r>
            <a:r>
              <a:rPr lang="x-none" sz="3200" dirty="0">
                <a:latin typeface="Arial Narrow" panose="020B0606020202030204" pitchFamily="34" charset="0"/>
              </a:rPr>
              <a:t>2010 = 100%)</a:t>
            </a:r>
            <a:endParaRPr lang="en-US" sz="3200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8781C0C-ED78-9A45-818F-97271AE667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1140751"/>
              </p:ext>
            </p:extLst>
          </p:nvPr>
        </p:nvGraphicFramePr>
        <p:xfrm>
          <a:off x="868217" y="1511301"/>
          <a:ext cx="9966037" cy="4085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98229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60401"/>
            <a:ext cx="10922000" cy="661323"/>
          </a:xfrm>
        </p:spPr>
        <p:txBody>
          <a:bodyPr>
            <a:normAutofit/>
          </a:bodyPr>
          <a:lstStyle/>
          <a:p>
            <a:r>
              <a:rPr lang="x-none" sz="3200" dirty="0">
                <a:latin typeface="Arial Narrow" panose="020B0606020202030204" pitchFamily="34" charset="0"/>
              </a:rPr>
              <a:t>Структура обрачунатих административних трошкова</a:t>
            </a:r>
            <a:r>
              <a:rPr lang="sr-Cyrl-RS" sz="3200" dirty="0">
                <a:latin typeface="Arial Narrow" panose="020B0606020202030204" pitchFamily="34" charset="0"/>
              </a:rPr>
              <a:t> за 202</a:t>
            </a:r>
            <a:r>
              <a:rPr lang="en-US" sz="3200" dirty="0">
                <a:latin typeface="Arial Narrow" panose="020B0606020202030204" pitchFamily="34" charset="0"/>
              </a:rPr>
              <a:t>4</a:t>
            </a:r>
            <a:r>
              <a:rPr lang="sr-Cyrl-RS" sz="3200" dirty="0">
                <a:latin typeface="Arial Narrow" panose="020B0606020202030204" pitchFamily="34" charset="0"/>
              </a:rPr>
              <a:t>.</a:t>
            </a:r>
            <a:r>
              <a:rPr lang="x-none" sz="3200" dirty="0">
                <a:latin typeface="Arial Narrow" panose="020B0606020202030204" pitchFamily="34" charset="0"/>
              </a:rPr>
              <a:t> </a:t>
            </a:r>
            <a:r>
              <a:rPr lang="sr-Cyrl-RS" dirty="0"/>
              <a:t>у %</a:t>
            </a:r>
            <a:endParaRPr lang="en-US" sz="3200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6184E74-B9AD-97F9-252E-8CAEEA7E306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6494866"/>
              </p:ext>
            </p:extLst>
          </p:nvPr>
        </p:nvGraphicFramePr>
        <p:xfrm>
          <a:off x="1607127" y="1126331"/>
          <a:ext cx="8959273" cy="4605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37491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sz="3200" dirty="0">
                <a:latin typeface="Arial Narrow" panose="020B0606020202030204" pitchFamily="34" charset="0"/>
              </a:rPr>
              <a:t>Промена </a:t>
            </a:r>
            <a:r>
              <a:rPr lang="sr-Cyrl-RS" sz="3200" dirty="0">
                <a:latin typeface="Arial Narrow" panose="020B0606020202030204" pitchFamily="34" charset="0"/>
              </a:rPr>
              <a:t>удела</a:t>
            </a:r>
            <a:r>
              <a:rPr lang="x-none" sz="3200" dirty="0">
                <a:latin typeface="Arial Narrow" panose="020B0606020202030204" pitchFamily="34" charset="0"/>
              </a:rPr>
              <a:t> обрачунатих административних трошкова </a:t>
            </a:r>
            <a:r>
              <a:rPr lang="sr-Cyrl-RS" sz="3200" dirty="0">
                <a:latin typeface="Arial Narrow" panose="020B0606020202030204" pitchFamily="34" charset="0"/>
              </a:rPr>
              <a:t>у БДП - </a:t>
            </a:r>
            <a:r>
              <a:rPr lang="x-none" sz="3200" dirty="0">
                <a:latin typeface="Arial Narrow" panose="020B0606020202030204" pitchFamily="34" charset="0"/>
              </a:rPr>
              <a:t>по областима </a:t>
            </a:r>
            <a:r>
              <a:rPr lang="en-US" sz="3200" dirty="0">
                <a:latin typeface="Arial Narrow" panose="020B0606020202030204" pitchFamily="34" charset="0"/>
              </a:rPr>
              <a:t> </a:t>
            </a:r>
            <a:r>
              <a:rPr lang="sr-Cyrl-RS" sz="3200" dirty="0">
                <a:latin typeface="Arial Narrow" panose="020B0606020202030204" pitchFamily="34" charset="0"/>
              </a:rPr>
              <a:t>у периоду 2012-2024</a:t>
            </a:r>
            <a:r>
              <a:rPr lang="x-none" sz="3200" dirty="0">
                <a:latin typeface="Arial Narrow" panose="020B0606020202030204" pitchFamily="34" charset="0"/>
              </a:rPr>
              <a:t>(</a:t>
            </a:r>
            <a:r>
              <a:rPr lang="sr-Cyrl-RS" sz="3200" dirty="0">
                <a:latin typeface="Arial Narrow" panose="020B0606020202030204" pitchFamily="34" charset="0"/>
              </a:rPr>
              <a:t>у </a:t>
            </a:r>
            <a:r>
              <a:rPr lang="x-none" sz="3200" dirty="0">
                <a:latin typeface="Arial Narrow" panose="020B0606020202030204" pitchFamily="34" charset="0"/>
              </a:rPr>
              <a:t>%)</a:t>
            </a:r>
            <a:endParaRPr lang="en-US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E7B9DA-5CE0-4B5F-8A8E-A205C11C945C}"/>
              </a:ext>
            </a:extLst>
          </p:cNvPr>
          <p:cNvSpPr txBox="1"/>
          <p:nvPr/>
        </p:nvSpPr>
        <p:spPr>
          <a:xfrm>
            <a:off x="648393" y="4989793"/>
            <a:ext cx="10921999" cy="608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ctr">
            <a:noAutofit/>
          </a:bodyPr>
          <a:lstStyle/>
          <a:p>
            <a:pPr marL="0" indent="0">
              <a:buNone/>
            </a:pPr>
            <a:endParaRPr lang="en-GB" sz="11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1421327-0031-D16B-9F7F-5EB9FE950C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7354392"/>
              </p:ext>
            </p:extLst>
          </p:nvPr>
        </p:nvGraphicFramePr>
        <p:xfrm>
          <a:off x="858982" y="1883568"/>
          <a:ext cx="10270836" cy="3602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45594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2173B-E690-4EBA-B7B9-1F4ECB00E8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dirty="0"/>
              <a:t>Значајне административне уштеде у претходном периоду</a:t>
            </a:r>
            <a:r>
              <a:rPr lang="x-none" dirty="0"/>
              <a:t>?</a:t>
            </a:r>
            <a:endParaRPr lang="en-GB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A77574-F5F8-4EE8-A2D8-36F2839FA1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600" y="1836737"/>
            <a:ext cx="10589883" cy="3560763"/>
          </a:xfrm>
        </p:spPr>
        <p:txBody>
          <a:bodyPr>
            <a:normAutofit/>
          </a:bodyPr>
          <a:lstStyle/>
          <a:p>
            <a:pPr lvl="1" algn="just"/>
            <a:r>
              <a:rPr lang="sr-Cyrl-RS" sz="2000" dirty="0"/>
              <a:t>Успостављање </a:t>
            </a:r>
            <a:r>
              <a:rPr lang="ru-RU" sz="2000" dirty="0"/>
              <a:t>Портала Регистра административних поступака у јуну 2021. године (</a:t>
            </a:r>
            <a:r>
              <a:rPr lang="en-US" sz="2000" dirty="0">
                <a:hlinkClick r:id="rId2"/>
              </a:rPr>
              <a:t>https://rap.euprava.gov.rs/privreda/home</a:t>
            </a:r>
            <a:r>
              <a:rPr lang="sr-Cyrl-RS" sz="2000" dirty="0"/>
              <a:t>), који пружа </a:t>
            </a:r>
            <a:r>
              <a:rPr lang="ru-RU" sz="2000" dirty="0"/>
              <a:t>информација о административним поступцима на једном месту,</a:t>
            </a:r>
            <a:r>
              <a:rPr lang="sr-Cyrl-RS" sz="2000" dirty="0"/>
              <a:t> утицало је на повећање информисаности </a:t>
            </a:r>
            <a:r>
              <a:rPr lang="ru-RU" sz="2000" dirty="0"/>
              <a:t>привредних субјеката и смањење утрошка времена за упознавање са административним поступком.</a:t>
            </a:r>
            <a:endParaRPr lang="sr-Cyrl-RS" sz="2000" dirty="0"/>
          </a:p>
          <a:p>
            <a:pPr lvl="1" algn="just"/>
            <a:r>
              <a:rPr lang="sr-Cyrl-RS" sz="2000" dirty="0"/>
              <a:t>П</a:t>
            </a:r>
            <a:r>
              <a:rPr lang="ru-RU" sz="2000" dirty="0"/>
              <a:t>оједностављење административних поступака утицало је на смањење потребе за ангажовањем адвоката и осталих трећих лица за припрему документације и покретање поступка.</a:t>
            </a:r>
          </a:p>
          <a:p>
            <a:pPr lvl="1" algn="just"/>
            <a:r>
              <a:rPr lang="ru-RU" sz="2000" dirty="0"/>
              <a:t>Дигитализација административних поступака омогућава подношење захтева за покретање поступка и пратеће документације електронским путем што умањује трошак подношења захтева (нема поштарине и смањује се утрошак времена за достављање захтева). </a:t>
            </a:r>
          </a:p>
          <a:p>
            <a:pPr lvl="1" algn="just"/>
            <a:endParaRPr lang="ru-RU" sz="2000" dirty="0"/>
          </a:p>
          <a:p>
            <a:pPr lvl="1"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43471736"/>
      </p:ext>
    </p:extLst>
  </p:cSld>
  <p:clrMapOvr>
    <a:masterClrMapping/>
  </p:clrMapOvr>
</p:sld>
</file>

<file path=ppt/theme/theme1.xml><?xml version="1.0" encoding="utf-8"?>
<a:theme xmlns:a="http://schemas.openxmlformats.org/drawingml/2006/main" name="RSJP ppt template - CI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RSJP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bg1"/>
        </a:solidFill>
      </a:spPr>
      <a:bodyPr vert="horz" lIns="0" tIns="0" rIns="0" bIns="0" rtlCol="0" anchor="ctr">
        <a:noAutofit/>
      </a:bodyPr>
      <a:lstStyle>
        <a:defPPr marL="0" indent="0">
          <a:buNone/>
          <a:defRPr sz="1100" b="1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 point prezentacija rsjp</Template>
  <TotalTime>3120</TotalTime>
  <Words>600</Words>
  <Application>Microsoft Office PowerPoint</Application>
  <PresentationFormat>Widescreen</PresentationFormat>
  <Paragraphs>48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Arial Narrow</vt:lpstr>
      <vt:lpstr>Courier New</vt:lpstr>
      <vt:lpstr>RSJP ppt template - CIR</vt:lpstr>
      <vt:lpstr>Резултати мерења административних трошкова у Републици Србији 2010-2024</vt:lpstr>
      <vt:lpstr>Основне информације о обрачуну удела администативних трошкова у БДП за 2024. годину</vt:lpstr>
      <vt:lpstr>Обрачунати и процењени административни трошкови за 2024.годину </vt:lpstr>
      <vt:lpstr>Ревизија података</vt:lpstr>
      <vt:lpstr>Процена удела административних трошкова у БДП-у 2010-2024. (у %)</vt:lpstr>
      <vt:lpstr>Смањење АТ у процентним поенима (2010 = 100%)</vt:lpstr>
      <vt:lpstr>Структура обрачунатих административних трошкова за 2024. у %</vt:lpstr>
      <vt:lpstr>Промена удела обрачунатих административних трошкова у БДП - по областима  у периоду 2012-2024(у %)</vt:lpstr>
      <vt:lpstr>Значајне административне уштеде у претходном периоду?</vt:lpstr>
      <vt:lpstr>Очекиване уштеде у будућем периоду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Branko Radulovic</dc:creator>
  <cp:lastModifiedBy>Ognjen Bogdanović</cp:lastModifiedBy>
  <cp:revision>162</cp:revision>
  <dcterms:created xsi:type="dcterms:W3CDTF">2017-10-18T12:43:50Z</dcterms:created>
  <dcterms:modified xsi:type="dcterms:W3CDTF">2026-07-13T06:21:33Z</dcterms:modified>
</cp:coreProperties>
</file>