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1" r:id="rId6"/>
    <p:sldId id="266" r:id="rId7"/>
    <p:sldId id="263" r:id="rId8"/>
    <p:sldId id="265" r:id="rId9"/>
    <p:sldId id="268" r:id="rId10"/>
    <p:sldId id="269" r:id="rId11"/>
    <p:sldId id="270" r:id="rId12"/>
    <p:sldId id="267" r:id="rId13"/>
    <p:sldId id="271" r:id="rId14"/>
    <p:sldId id="273" r:id="rId15"/>
    <p:sldId id="274" r:id="rId16"/>
    <p:sldId id="262" r:id="rId17"/>
    <p:sldId id="275" r:id="rId18"/>
    <p:sldId id="276" r:id="rId19"/>
    <p:sldId id="277" r:id="rId20"/>
    <p:sldId id="282" r:id="rId21"/>
    <p:sldId id="283" r:id="rId22"/>
    <p:sldId id="278" r:id="rId23"/>
    <p:sldId id="284" r:id="rId24"/>
    <p:sldId id="285" r:id="rId25"/>
    <p:sldId id="286" r:id="rId26"/>
    <p:sldId id="279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73D784-7EDB-42EA-A612-4D83DEEC8B89}">
          <p14:sldIdLst>
            <p14:sldId id="256"/>
            <p14:sldId id="257"/>
            <p14:sldId id="259"/>
            <p14:sldId id="260"/>
            <p14:sldId id="261"/>
            <p14:sldId id="266"/>
            <p14:sldId id="263"/>
            <p14:sldId id="265"/>
            <p14:sldId id="268"/>
            <p14:sldId id="269"/>
            <p14:sldId id="270"/>
            <p14:sldId id="267"/>
            <p14:sldId id="271"/>
          </p14:sldIdLst>
        </p14:section>
        <p14:section name="Untitled Section" id="{872CCB08-C4A0-4E69-AC86-B4C475445226}">
          <p14:sldIdLst>
            <p14:sldId id="273"/>
            <p14:sldId id="274"/>
            <p14:sldId id="262"/>
            <p14:sldId id="275"/>
            <p14:sldId id="276"/>
            <p14:sldId id="277"/>
            <p14:sldId id="282"/>
            <p14:sldId id="283"/>
            <p14:sldId id="278"/>
            <p14:sldId id="284"/>
            <p14:sldId id="285"/>
            <p14:sldId id="286"/>
            <p14:sldId id="279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3447" autoAdjust="0"/>
  </p:normalViewPr>
  <p:slideViewPr>
    <p:cSldViewPr snapToGrid="0">
      <p:cViewPr varScale="1">
        <p:scale>
          <a:sx n="103" d="100"/>
          <a:sy n="103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81415-F300-491A-8346-AE9A0F51E2C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6021C62-6086-4566-9785-CFC0D7096F8E}">
      <dgm:prSet phldrT="[Text]" custT="1"/>
      <dgm:spPr>
        <a:solidFill>
          <a:srgbClr val="44546A"/>
        </a:solidFill>
      </dgm:spPr>
      <dgm:t>
        <a:bodyPr/>
        <a:lstStyle/>
        <a:p>
          <a:r>
            <a:rPr lang="sr-Cyrl-RS" sz="1300" b="1" dirty="0">
              <a:latin typeface="Century Gothic" panose="020B0502020202020204" pitchFamily="34" charset="0"/>
            </a:rPr>
            <a:t>1. </a:t>
          </a:r>
          <a:r>
            <a:rPr lang="sr-Cyrl-RS" sz="1800" dirty="0">
              <a:latin typeface="Century Gothic" panose="020B0502020202020204" pitchFamily="34" charset="0"/>
            </a:rPr>
            <a:t>Припремне активности</a:t>
          </a:r>
          <a:endParaRPr lang="sr-Cyrl-RS" sz="1100" dirty="0">
            <a:latin typeface="Century Gothic" panose="020B0502020202020204" pitchFamily="34" charset="0"/>
          </a:endParaRPr>
        </a:p>
      </dgm:t>
    </dgm:pt>
    <dgm:pt modelId="{2204D33C-4BFD-46B9-8C4F-0B0F87431E5A}" type="parTrans" cxnId="{E3F4D4D2-2168-4A8F-A5D0-A7811B6BE832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0AD4FD83-F435-4C65-BCBB-56AED810E1D7}" type="sibTrans" cxnId="{E3F4D4D2-2168-4A8F-A5D0-A7811B6BE832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3B096CC3-3890-4A27-97B2-7ED7263CB3A2}">
      <dgm:prSet phldrT="[Text]" custT="1"/>
      <dgm:spPr>
        <a:solidFill>
          <a:srgbClr val="2A726D"/>
        </a:solidFill>
      </dgm:spPr>
      <dgm:t>
        <a:bodyPr/>
        <a:lstStyle/>
        <a:p>
          <a:r>
            <a:rPr lang="sr-Cyrl-RS" sz="1300" b="1" dirty="0">
              <a:latin typeface="Century Gothic" panose="020B0502020202020204" pitchFamily="34" charset="0"/>
            </a:rPr>
            <a:t>2</a:t>
          </a:r>
          <a:r>
            <a:rPr lang="sr-Cyrl-RS" sz="1100" b="1" dirty="0">
              <a:latin typeface="Century Gothic" panose="020B0502020202020204" pitchFamily="34" charset="0"/>
            </a:rPr>
            <a:t>. </a:t>
          </a:r>
          <a:r>
            <a:rPr lang="sr-Cyrl-RS" sz="1800" dirty="0">
              <a:latin typeface="Century Gothic" panose="020B0502020202020204" pitchFamily="34" charset="0"/>
            </a:rPr>
            <a:t>Прикупање, систематизовање и тумачење података</a:t>
          </a:r>
          <a:endParaRPr lang="en-GB" sz="1100" dirty="0">
            <a:latin typeface="Century Gothic" panose="020B0502020202020204" pitchFamily="34" charset="0"/>
          </a:endParaRPr>
        </a:p>
      </dgm:t>
    </dgm:pt>
    <dgm:pt modelId="{753BCFB6-B42E-492F-9070-EE7B919CC4B4}" type="parTrans" cxnId="{20D98F7A-2980-4577-8B58-267BF0E10D7C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B0536C9E-A080-4623-BB0F-BB4AB8410BCD}" type="sibTrans" cxnId="{20D98F7A-2980-4577-8B58-267BF0E10D7C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A44EC151-ED22-4665-8D1B-B50E3C53990E}">
      <dgm:prSet phldrT="[Text]" custT="1"/>
      <dgm:spPr>
        <a:solidFill>
          <a:srgbClr val="44546A"/>
        </a:solidFill>
      </dgm:spPr>
      <dgm:t>
        <a:bodyPr/>
        <a:lstStyle/>
        <a:p>
          <a:r>
            <a:rPr lang="sr-Cyrl-RS" sz="1300" b="1" dirty="0">
              <a:latin typeface="Century Gothic" panose="020B0502020202020204" pitchFamily="34" charset="0"/>
            </a:rPr>
            <a:t>3. </a:t>
          </a:r>
          <a:r>
            <a:rPr lang="sr-Cyrl-RS" sz="2000" dirty="0">
              <a:latin typeface="Century Gothic" panose="020B0502020202020204" pitchFamily="34" charset="0"/>
            </a:rPr>
            <a:t>Израда нацрта извештаја</a:t>
          </a:r>
          <a:endParaRPr lang="en-GB" sz="1200" dirty="0">
            <a:latin typeface="Century Gothic" panose="020B0502020202020204" pitchFamily="34" charset="0"/>
          </a:endParaRPr>
        </a:p>
      </dgm:t>
    </dgm:pt>
    <dgm:pt modelId="{6C068373-D4E1-4058-96C7-D0998221FE53}" type="parTrans" cxnId="{92B08C14-B759-49B7-B546-BA35BE425C3B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9EEBA1DA-EA93-4174-9866-A52299B7DC52}" type="sibTrans" cxnId="{92B08C14-B759-49B7-B546-BA35BE425C3B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5787DBB9-501D-4D3D-BC5F-4A103AE07BA0}">
      <dgm:prSet phldrT="[Text]" custT="1"/>
      <dgm:spPr>
        <a:solidFill>
          <a:srgbClr val="2A726D"/>
        </a:solidFill>
      </dgm:spPr>
      <dgm:t>
        <a:bodyPr/>
        <a:lstStyle/>
        <a:p>
          <a:r>
            <a:rPr lang="sr-Cyrl-RS" sz="1300" b="1" dirty="0">
              <a:latin typeface="Century Gothic" panose="020B0502020202020204" pitchFamily="34" charset="0"/>
            </a:rPr>
            <a:t>4</a:t>
          </a:r>
          <a:r>
            <a:rPr lang="sr-Cyrl-RS" sz="1300" dirty="0">
              <a:latin typeface="Century Gothic" panose="020B0502020202020204" pitchFamily="34" charset="0"/>
            </a:rPr>
            <a:t>. </a:t>
          </a:r>
          <a:r>
            <a:rPr lang="sr-Cyrl-RS" sz="1800" dirty="0">
              <a:latin typeface="Century Gothic" panose="020B0502020202020204" pitchFamily="34" charset="0"/>
            </a:rPr>
            <a:t>Усвајање и објављивање извештаја</a:t>
          </a:r>
          <a:endParaRPr lang="en-GB" sz="1200" dirty="0">
            <a:latin typeface="Century Gothic" panose="020B0502020202020204" pitchFamily="34" charset="0"/>
          </a:endParaRPr>
        </a:p>
      </dgm:t>
    </dgm:pt>
    <dgm:pt modelId="{15812E16-B9C7-4B7C-B217-B7D923978331}" type="parTrans" cxnId="{2477D925-AB4F-4366-BBF2-B5EEAB9B8E8A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BFD09264-8EA9-4048-A13B-906AEFAE5EA6}" type="sibTrans" cxnId="{2477D925-AB4F-4366-BBF2-B5EEAB9B8E8A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9A414ACF-5697-41F0-8228-784E70145C59}" type="pres">
      <dgm:prSet presAssocID="{07681415-F300-491A-8346-AE9A0F51E2C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82B5FD-2494-4316-9C48-B7BB3E14BF3B}" type="pres">
      <dgm:prSet presAssocID="{07681415-F300-491A-8346-AE9A0F51E2CA}" presName="dummyMaxCanvas" presStyleCnt="0">
        <dgm:presLayoutVars/>
      </dgm:prSet>
      <dgm:spPr/>
    </dgm:pt>
    <dgm:pt modelId="{7B006883-EB82-47A9-96CB-559A48BF826F}" type="pres">
      <dgm:prSet presAssocID="{07681415-F300-491A-8346-AE9A0F51E2C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AE9F8-CF0F-4575-850C-9545D0EF4FDA}" type="pres">
      <dgm:prSet presAssocID="{07681415-F300-491A-8346-AE9A0F51E2C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37196-A49F-4B76-B848-D0BB7E2178C7}" type="pres">
      <dgm:prSet presAssocID="{07681415-F300-491A-8346-AE9A0F51E2C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28240-F4D1-429E-8717-62614EAFB117}" type="pres">
      <dgm:prSet presAssocID="{07681415-F300-491A-8346-AE9A0F51E2C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775F8-EE59-4E0E-95AD-6F760047A54B}" type="pres">
      <dgm:prSet presAssocID="{07681415-F300-491A-8346-AE9A0F51E2C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E466C-5D2D-4067-B8CB-ABDB001AC734}" type="pres">
      <dgm:prSet presAssocID="{07681415-F300-491A-8346-AE9A0F51E2C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4711C-69F6-4888-B56B-497A317A2F08}" type="pres">
      <dgm:prSet presAssocID="{07681415-F300-491A-8346-AE9A0F51E2C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B3D9B-D9CC-49E2-9646-16924B4B3D5C}" type="pres">
      <dgm:prSet presAssocID="{07681415-F300-491A-8346-AE9A0F51E2C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97E4C-70EF-4998-904F-4EA620EFE890}" type="pres">
      <dgm:prSet presAssocID="{07681415-F300-491A-8346-AE9A0F51E2C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8D9A4-CC92-4B53-8065-8D965F634A08}" type="pres">
      <dgm:prSet presAssocID="{07681415-F300-491A-8346-AE9A0F51E2C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9E8AF-95D2-4906-B1D5-CC557D129224}" type="pres">
      <dgm:prSet presAssocID="{07681415-F300-491A-8346-AE9A0F51E2C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9B97FC-0165-4C12-836F-1DCB4516B6F9}" type="presOf" srcId="{5787DBB9-501D-4D3D-BC5F-4A103AE07BA0}" destId="{ABE9E8AF-95D2-4906-B1D5-CC557D129224}" srcOrd="1" destOrd="0" presId="urn:microsoft.com/office/officeart/2005/8/layout/vProcess5"/>
    <dgm:cxn modelId="{CF79AD29-D1B0-48E9-9868-2E6733568B40}" type="presOf" srcId="{D6021C62-6086-4566-9785-CFC0D7096F8E}" destId="{7B006883-EB82-47A9-96CB-559A48BF826F}" srcOrd="0" destOrd="0" presId="urn:microsoft.com/office/officeart/2005/8/layout/vProcess5"/>
    <dgm:cxn modelId="{B1430615-6742-4FEE-B333-A7A4F2BF8198}" type="presOf" srcId="{0AD4FD83-F435-4C65-BCBB-56AED810E1D7}" destId="{07E775F8-EE59-4E0E-95AD-6F760047A54B}" srcOrd="0" destOrd="0" presId="urn:microsoft.com/office/officeart/2005/8/layout/vProcess5"/>
    <dgm:cxn modelId="{3ACF2530-00ED-4084-AFDC-12AD42B62F69}" type="presOf" srcId="{B0536C9E-A080-4623-BB0F-BB4AB8410BCD}" destId="{115E466C-5D2D-4067-B8CB-ABDB001AC734}" srcOrd="0" destOrd="0" presId="urn:microsoft.com/office/officeart/2005/8/layout/vProcess5"/>
    <dgm:cxn modelId="{BB78ABA4-94A4-4BCA-973E-4355385F9C80}" type="presOf" srcId="{9EEBA1DA-EA93-4174-9866-A52299B7DC52}" destId="{21F4711C-69F6-4888-B56B-497A317A2F08}" srcOrd="0" destOrd="0" presId="urn:microsoft.com/office/officeart/2005/8/layout/vProcess5"/>
    <dgm:cxn modelId="{754531EE-7C3E-47F0-B768-4334FCDFEE35}" type="presOf" srcId="{A44EC151-ED22-4665-8D1B-B50E3C53990E}" destId="{30337196-A49F-4B76-B848-D0BB7E2178C7}" srcOrd="0" destOrd="0" presId="urn:microsoft.com/office/officeart/2005/8/layout/vProcess5"/>
    <dgm:cxn modelId="{F58F221A-F647-4E38-9719-5F08612A7525}" type="presOf" srcId="{3B096CC3-3890-4A27-97B2-7ED7263CB3A2}" destId="{D53AE9F8-CF0F-4575-850C-9545D0EF4FDA}" srcOrd="0" destOrd="0" presId="urn:microsoft.com/office/officeart/2005/8/layout/vProcess5"/>
    <dgm:cxn modelId="{6B6C7F8B-7822-4F53-BFA9-578FC8F45571}" type="presOf" srcId="{3B096CC3-3890-4A27-97B2-7ED7263CB3A2}" destId="{A1597E4C-70EF-4998-904F-4EA620EFE890}" srcOrd="1" destOrd="0" presId="urn:microsoft.com/office/officeart/2005/8/layout/vProcess5"/>
    <dgm:cxn modelId="{9087E8DB-A573-4D05-84A2-D7A07E1C34D2}" type="presOf" srcId="{07681415-F300-491A-8346-AE9A0F51E2CA}" destId="{9A414ACF-5697-41F0-8228-784E70145C59}" srcOrd="0" destOrd="0" presId="urn:microsoft.com/office/officeart/2005/8/layout/vProcess5"/>
    <dgm:cxn modelId="{92B08C14-B759-49B7-B546-BA35BE425C3B}" srcId="{07681415-F300-491A-8346-AE9A0F51E2CA}" destId="{A44EC151-ED22-4665-8D1B-B50E3C53990E}" srcOrd="2" destOrd="0" parTransId="{6C068373-D4E1-4058-96C7-D0998221FE53}" sibTransId="{9EEBA1DA-EA93-4174-9866-A52299B7DC52}"/>
    <dgm:cxn modelId="{20D98F7A-2980-4577-8B58-267BF0E10D7C}" srcId="{07681415-F300-491A-8346-AE9A0F51E2CA}" destId="{3B096CC3-3890-4A27-97B2-7ED7263CB3A2}" srcOrd="1" destOrd="0" parTransId="{753BCFB6-B42E-492F-9070-EE7B919CC4B4}" sibTransId="{B0536C9E-A080-4623-BB0F-BB4AB8410BCD}"/>
    <dgm:cxn modelId="{2477D925-AB4F-4366-BBF2-B5EEAB9B8E8A}" srcId="{07681415-F300-491A-8346-AE9A0F51E2CA}" destId="{5787DBB9-501D-4D3D-BC5F-4A103AE07BA0}" srcOrd="3" destOrd="0" parTransId="{15812E16-B9C7-4B7C-B217-B7D923978331}" sibTransId="{BFD09264-8EA9-4048-A13B-906AEFAE5EA6}"/>
    <dgm:cxn modelId="{E3F4D4D2-2168-4A8F-A5D0-A7811B6BE832}" srcId="{07681415-F300-491A-8346-AE9A0F51E2CA}" destId="{D6021C62-6086-4566-9785-CFC0D7096F8E}" srcOrd="0" destOrd="0" parTransId="{2204D33C-4BFD-46B9-8C4F-0B0F87431E5A}" sibTransId="{0AD4FD83-F435-4C65-BCBB-56AED810E1D7}"/>
    <dgm:cxn modelId="{C299E1E9-23B8-4742-A981-457B92074258}" type="presOf" srcId="{D6021C62-6086-4566-9785-CFC0D7096F8E}" destId="{527B3D9B-D9CC-49E2-9646-16924B4B3D5C}" srcOrd="1" destOrd="0" presId="urn:microsoft.com/office/officeart/2005/8/layout/vProcess5"/>
    <dgm:cxn modelId="{4EE5B1F4-D833-43BE-91FC-D40764B1D68C}" type="presOf" srcId="{A44EC151-ED22-4665-8D1B-B50E3C53990E}" destId="{C708D9A4-CC92-4B53-8065-8D965F634A08}" srcOrd="1" destOrd="0" presId="urn:microsoft.com/office/officeart/2005/8/layout/vProcess5"/>
    <dgm:cxn modelId="{98F1FE4F-60DE-4F10-867C-DAF4A68B149E}" type="presOf" srcId="{5787DBB9-501D-4D3D-BC5F-4A103AE07BA0}" destId="{AE928240-F4D1-429E-8717-62614EAFB117}" srcOrd="0" destOrd="0" presId="urn:microsoft.com/office/officeart/2005/8/layout/vProcess5"/>
    <dgm:cxn modelId="{42F282A4-713F-401A-B03C-AFBFB3964319}" type="presParOf" srcId="{9A414ACF-5697-41F0-8228-784E70145C59}" destId="{6582B5FD-2494-4316-9C48-B7BB3E14BF3B}" srcOrd="0" destOrd="0" presId="urn:microsoft.com/office/officeart/2005/8/layout/vProcess5"/>
    <dgm:cxn modelId="{FE959B4E-BC69-48C3-B2BC-AC93FFF99962}" type="presParOf" srcId="{9A414ACF-5697-41F0-8228-784E70145C59}" destId="{7B006883-EB82-47A9-96CB-559A48BF826F}" srcOrd="1" destOrd="0" presId="urn:microsoft.com/office/officeart/2005/8/layout/vProcess5"/>
    <dgm:cxn modelId="{F48777C4-9F44-4A60-9FBE-DF70E1AA81CB}" type="presParOf" srcId="{9A414ACF-5697-41F0-8228-784E70145C59}" destId="{D53AE9F8-CF0F-4575-850C-9545D0EF4FDA}" srcOrd="2" destOrd="0" presId="urn:microsoft.com/office/officeart/2005/8/layout/vProcess5"/>
    <dgm:cxn modelId="{4ADC7D2D-B2B7-4D85-9DE3-0FCDEBF8E873}" type="presParOf" srcId="{9A414ACF-5697-41F0-8228-784E70145C59}" destId="{30337196-A49F-4B76-B848-D0BB7E2178C7}" srcOrd="3" destOrd="0" presId="urn:microsoft.com/office/officeart/2005/8/layout/vProcess5"/>
    <dgm:cxn modelId="{B537C0A8-5107-4704-988A-F5C7F0CCFA14}" type="presParOf" srcId="{9A414ACF-5697-41F0-8228-784E70145C59}" destId="{AE928240-F4D1-429E-8717-62614EAFB117}" srcOrd="4" destOrd="0" presId="urn:microsoft.com/office/officeart/2005/8/layout/vProcess5"/>
    <dgm:cxn modelId="{EF6B78D4-A36C-4E96-96FE-9B7138CD620E}" type="presParOf" srcId="{9A414ACF-5697-41F0-8228-784E70145C59}" destId="{07E775F8-EE59-4E0E-95AD-6F760047A54B}" srcOrd="5" destOrd="0" presId="urn:microsoft.com/office/officeart/2005/8/layout/vProcess5"/>
    <dgm:cxn modelId="{77D9732B-8FF6-4C45-8205-AF0E1488F479}" type="presParOf" srcId="{9A414ACF-5697-41F0-8228-784E70145C59}" destId="{115E466C-5D2D-4067-B8CB-ABDB001AC734}" srcOrd="6" destOrd="0" presId="urn:microsoft.com/office/officeart/2005/8/layout/vProcess5"/>
    <dgm:cxn modelId="{6D910F7E-DA94-487B-997A-5E44961D781F}" type="presParOf" srcId="{9A414ACF-5697-41F0-8228-784E70145C59}" destId="{21F4711C-69F6-4888-B56B-497A317A2F08}" srcOrd="7" destOrd="0" presId="urn:microsoft.com/office/officeart/2005/8/layout/vProcess5"/>
    <dgm:cxn modelId="{DAEB4363-A1A7-462F-B0FA-7EAA49A5EAC9}" type="presParOf" srcId="{9A414ACF-5697-41F0-8228-784E70145C59}" destId="{527B3D9B-D9CC-49E2-9646-16924B4B3D5C}" srcOrd="8" destOrd="0" presId="urn:microsoft.com/office/officeart/2005/8/layout/vProcess5"/>
    <dgm:cxn modelId="{22D2676A-87D2-420D-B36C-8D5EAE377941}" type="presParOf" srcId="{9A414ACF-5697-41F0-8228-784E70145C59}" destId="{A1597E4C-70EF-4998-904F-4EA620EFE890}" srcOrd="9" destOrd="0" presId="urn:microsoft.com/office/officeart/2005/8/layout/vProcess5"/>
    <dgm:cxn modelId="{32D60222-8CDE-4BC4-AA00-47E10DFE71AB}" type="presParOf" srcId="{9A414ACF-5697-41F0-8228-784E70145C59}" destId="{C708D9A4-CC92-4B53-8065-8D965F634A08}" srcOrd="10" destOrd="0" presId="urn:microsoft.com/office/officeart/2005/8/layout/vProcess5"/>
    <dgm:cxn modelId="{0BB2322F-6F7F-431D-AA7D-D05F6EAF8721}" type="presParOf" srcId="{9A414ACF-5697-41F0-8228-784E70145C59}" destId="{ABE9E8AF-95D2-4906-B1D5-CC557D12922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06883-EB82-47A9-96CB-559A48BF826F}">
      <dsp:nvSpPr>
        <dsp:cNvPr id="0" name=""/>
        <dsp:cNvSpPr/>
      </dsp:nvSpPr>
      <dsp:spPr>
        <a:xfrm>
          <a:off x="0" y="0"/>
          <a:ext cx="8412480" cy="722598"/>
        </a:xfrm>
        <a:prstGeom prst="roundRect">
          <a:avLst>
            <a:gd name="adj" fmla="val 10000"/>
          </a:avLst>
        </a:prstGeom>
        <a:solidFill>
          <a:srgbClr val="4454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latin typeface="Century Gothic" panose="020B0502020202020204" pitchFamily="34" charset="0"/>
            </a:rPr>
            <a:t>1. </a:t>
          </a:r>
          <a:r>
            <a:rPr lang="sr-Cyrl-RS" sz="1800" kern="1200" dirty="0">
              <a:latin typeface="Century Gothic" panose="020B0502020202020204" pitchFamily="34" charset="0"/>
            </a:rPr>
            <a:t>Припремне активности</a:t>
          </a:r>
          <a:endParaRPr lang="sr-Cyrl-RS" sz="1100" kern="1200" dirty="0">
            <a:latin typeface="Century Gothic" panose="020B0502020202020204" pitchFamily="34" charset="0"/>
          </a:endParaRPr>
        </a:p>
      </dsp:txBody>
      <dsp:txXfrm>
        <a:off x="21164" y="21164"/>
        <a:ext cx="7571681" cy="680270"/>
      </dsp:txXfrm>
    </dsp:sp>
    <dsp:sp modelId="{D53AE9F8-CF0F-4575-850C-9545D0EF4FDA}">
      <dsp:nvSpPr>
        <dsp:cNvPr id="0" name=""/>
        <dsp:cNvSpPr/>
      </dsp:nvSpPr>
      <dsp:spPr>
        <a:xfrm>
          <a:off x="704545" y="853979"/>
          <a:ext cx="8412480" cy="722598"/>
        </a:xfrm>
        <a:prstGeom prst="roundRect">
          <a:avLst>
            <a:gd name="adj" fmla="val 10000"/>
          </a:avLst>
        </a:prstGeom>
        <a:solidFill>
          <a:srgbClr val="2A72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latin typeface="Century Gothic" panose="020B0502020202020204" pitchFamily="34" charset="0"/>
            </a:rPr>
            <a:t>2</a:t>
          </a:r>
          <a:r>
            <a:rPr lang="sr-Cyrl-RS" sz="1100" b="1" kern="1200" dirty="0">
              <a:latin typeface="Century Gothic" panose="020B0502020202020204" pitchFamily="34" charset="0"/>
            </a:rPr>
            <a:t>. </a:t>
          </a:r>
          <a:r>
            <a:rPr lang="sr-Cyrl-RS" sz="1800" kern="1200" dirty="0">
              <a:latin typeface="Century Gothic" panose="020B0502020202020204" pitchFamily="34" charset="0"/>
            </a:rPr>
            <a:t>Прикупање, систематизовање и тумачење података</a:t>
          </a:r>
          <a:endParaRPr lang="en-GB" sz="1100" kern="1200" dirty="0">
            <a:latin typeface="Century Gothic" panose="020B0502020202020204" pitchFamily="34" charset="0"/>
          </a:endParaRPr>
        </a:p>
      </dsp:txBody>
      <dsp:txXfrm>
        <a:off x="725709" y="875143"/>
        <a:ext cx="7195918" cy="680270"/>
      </dsp:txXfrm>
    </dsp:sp>
    <dsp:sp modelId="{30337196-A49F-4B76-B848-D0BB7E2178C7}">
      <dsp:nvSpPr>
        <dsp:cNvPr id="0" name=""/>
        <dsp:cNvSpPr/>
      </dsp:nvSpPr>
      <dsp:spPr>
        <a:xfrm>
          <a:off x="1398574" y="1707959"/>
          <a:ext cx="8412480" cy="722598"/>
        </a:xfrm>
        <a:prstGeom prst="roundRect">
          <a:avLst>
            <a:gd name="adj" fmla="val 10000"/>
          </a:avLst>
        </a:prstGeom>
        <a:solidFill>
          <a:srgbClr val="4454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latin typeface="Century Gothic" panose="020B0502020202020204" pitchFamily="34" charset="0"/>
            </a:rPr>
            <a:t>3. </a:t>
          </a:r>
          <a:r>
            <a:rPr lang="sr-Cyrl-RS" sz="2000" kern="1200" dirty="0">
              <a:latin typeface="Century Gothic" panose="020B0502020202020204" pitchFamily="34" charset="0"/>
            </a:rPr>
            <a:t>Израда нацрта извештаја</a:t>
          </a:r>
          <a:endParaRPr lang="en-GB" sz="1200" kern="1200" dirty="0">
            <a:latin typeface="Century Gothic" panose="020B0502020202020204" pitchFamily="34" charset="0"/>
          </a:endParaRPr>
        </a:p>
      </dsp:txBody>
      <dsp:txXfrm>
        <a:off x="1419738" y="1729123"/>
        <a:ext cx="7206433" cy="680270"/>
      </dsp:txXfrm>
    </dsp:sp>
    <dsp:sp modelId="{AE928240-F4D1-429E-8717-62614EAFB117}">
      <dsp:nvSpPr>
        <dsp:cNvPr id="0" name=""/>
        <dsp:cNvSpPr/>
      </dsp:nvSpPr>
      <dsp:spPr>
        <a:xfrm>
          <a:off x="2103119" y="2561938"/>
          <a:ext cx="8412480" cy="722598"/>
        </a:xfrm>
        <a:prstGeom prst="roundRect">
          <a:avLst>
            <a:gd name="adj" fmla="val 10000"/>
          </a:avLst>
        </a:prstGeom>
        <a:solidFill>
          <a:srgbClr val="2A72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latin typeface="Century Gothic" panose="020B0502020202020204" pitchFamily="34" charset="0"/>
            </a:rPr>
            <a:t>4</a:t>
          </a:r>
          <a:r>
            <a:rPr lang="sr-Cyrl-RS" sz="1300" kern="1200" dirty="0">
              <a:latin typeface="Century Gothic" panose="020B0502020202020204" pitchFamily="34" charset="0"/>
            </a:rPr>
            <a:t>. </a:t>
          </a:r>
          <a:r>
            <a:rPr lang="sr-Cyrl-RS" sz="1800" kern="1200" dirty="0">
              <a:latin typeface="Century Gothic" panose="020B0502020202020204" pitchFamily="34" charset="0"/>
            </a:rPr>
            <a:t>Усвајање и објављивање извештаја</a:t>
          </a:r>
          <a:endParaRPr lang="en-GB" sz="1200" kern="1200" dirty="0">
            <a:latin typeface="Century Gothic" panose="020B0502020202020204" pitchFamily="34" charset="0"/>
          </a:endParaRPr>
        </a:p>
      </dsp:txBody>
      <dsp:txXfrm>
        <a:off x="2124283" y="2583102"/>
        <a:ext cx="7195918" cy="680270"/>
      </dsp:txXfrm>
    </dsp:sp>
    <dsp:sp modelId="{07E775F8-EE59-4E0E-95AD-6F760047A54B}">
      <dsp:nvSpPr>
        <dsp:cNvPr id="0" name=""/>
        <dsp:cNvSpPr/>
      </dsp:nvSpPr>
      <dsp:spPr>
        <a:xfrm>
          <a:off x="7942791" y="553444"/>
          <a:ext cx="469688" cy="4696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>
            <a:latin typeface="Century Gothic" panose="020B0502020202020204" pitchFamily="34" charset="0"/>
          </a:endParaRPr>
        </a:p>
      </dsp:txBody>
      <dsp:txXfrm>
        <a:off x="8048471" y="553444"/>
        <a:ext cx="258328" cy="353440"/>
      </dsp:txXfrm>
    </dsp:sp>
    <dsp:sp modelId="{115E466C-5D2D-4067-B8CB-ABDB001AC734}">
      <dsp:nvSpPr>
        <dsp:cNvPr id="0" name=""/>
        <dsp:cNvSpPr/>
      </dsp:nvSpPr>
      <dsp:spPr>
        <a:xfrm>
          <a:off x="8647336" y="1407424"/>
          <a:ext cx="469688" cy="4696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>
            <a:latin typeface="Century Gothic" panose="020B0502020202020204" pitchFamily="34" charset="0"/>
          </a:endParaRPr>
        </a:p>
      </dsp:txBody>
      <dsp:txXfrm>
        <a:off x="8753016" y="1407424"/>
        <a:ext cx="258328" cy="353440"/>
      </dsp:txXfrm>
    </dsp:sp>
    <dsp:sp modelId="{21F4711C-69F6-4888-B56B-497A317A2F08}">
      <dsp:nvSpPr>
        <dsp:cNvPr id="0" name=""/>
        <dsp:cNvSpPr/>
      </dsp:nvSpPr>
      <dsp:spPr>
        <a:xfrm>
          <a:off x="9341366" y="2261403"/>
          <a:ext cx="469688" cy="4696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>
            <a:latin typeface="Century Gothic" panose="020B0502020202020204" pitchFamily="34" charset="0"/>
          </a:endParaRPr>
        </a:p>
      </dsp:txBody>
      <dsp:txXfrm>
        <a:off x="9447046" y="2261403"/>
        <a:ext cx="258328" cy="35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04C4B-48B0-487D-A168-6376AF8E486C}" type="datetimeFigureOut">
              <a:rPr lang="en-US" smtClean="0"/>
              <a:t>18-Nov-25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18F3D-D343-44BA-96F8-64D9724BB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6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18F3D-D343-44BA-96F8-64D9724BB1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5F296-75D0-43F6-849F-BDF1B9EC5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505"/>
            <a:ext cx="9144000" cy="183545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F637FF-E5B2-464F-84C2-52034BC2B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45F5F-21E7-4464-B4FE-54AD3867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7467"/>
            <a:ext cx="2743200" cy="365125"/>
          </a:xfrm>
          <a:prstGeom prst="rect">
            <a:avLst/>
          </a:prstGeom>
        </p:spPr>
        <p:txBody>
          <a:bodyPr/>
          <a:lstStyle/>
          <a:p>
            <a:fld id="{286B6975-E8CC-4B88-9E10-7D02284137F0}" type="datetimeFigureOut">
              <a:rPr lang="en-US" smtClean="0"/>
              <a:t>18-Nov-25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3E20F-A636-4E20-9780-3BE6C311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34937" y="6217467"/>
            <a:ext cx="546463" cy="365125"/>
          </a:xfrm>
          <a:prstGeom prst="rect">
            <a:avLst/>
          </a:prstGeom>
        </p:spPr>
        <p:txBody>
          <a:bodyPr/>
          <a:lstStyle/>
          <a:p>
            <a:fld id="{811CE7F8-F49A-462A-B714-E674166D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3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3EA40-5B10-4592-B69A-6418B382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BE73CA-FED1-425A-82DF-71B6D6AD3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D26F2-4254-4343-B7CD-01FD1363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6B6975-E8CC-4B88-9E10-7D02284137F0}" type="datetimeFigureOut">
              <a:rPr lang="en-US" smtClean="0"/>
              <a:t>18-Nov-25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C3290-525A-4B9C-8E72-EF3294CC2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689DB-7587-4BEF-BD93-534408D7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1CE7F8-F49A-462A-B714-E674166D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0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A6D580-1CB8-4280-8D86-79810339C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30B59E-58D8-48B8-B64E-14109E4FD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14621-E236-4F0D-8B34-B4A96CA0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6B6975-E8CC-4B88-9E10-7D02284137F0}" type="datetimeFigureOut">
              <a:rPr lang="en-US" smtClean="0"/>
              <a:t>18-Nov-25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C2F3B-F0F1-4E62-A13C-6A8E7502B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73F0F-076D-468B-A4F2-6FD9DDC0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1CE7F8-F49A-462A-B714-E674166D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6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64CE-9F88-4921-AFA3-CD6072A3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A8512-96E9-48D0-B93C-583A6E051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5720B-B89B-4689-A6F3-54A92E52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6B6975-E8CC-4B88-9E10-7D02284137F0}" type="datetimeFigureOut">
              <a:rPr lang="en-US" smtClean="0"/>
              <a:t>18-Nov-25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0D733-A8AC-4097-9950-1F891E47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81942" y="6356350"/>
            <a:ext cx="1099457" cy="365125"/>
          </a:xfrm>
          <a:prstGeom prst="rect">
            <a:avLst/>
          </a:prstGeom>
        </p:spPr>
        <p:txBody>
          <a:bodyPr/>
          <a:lstStyle/>
          <a:p>
            <a:fld id="{811CE7F8-F49A-462A-B714-E674166D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9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350A6-81B7-49CF-9AAE-F9686675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4F81E-EBDB-4DD1-9EEE-DD5A82A2F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8603B-4BA1-4D45-946B-3247F0D61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6B6975-E8CC-4B88-9E10-7D02284137F0}" type="datetimeFigureOut">
              <a:rPr lang="en-US" smtClean="0"/>
              <a:t>18-Nov-25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879AE-E66D-4072-BF74-726EE0C7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6F3F3-D182-4D37-8229-68C9BFF8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95749" y="6356350"/>
            <a:ext cx="585651" cy="365125"/>
          </a:xfrm>
          <a:prstGeom prst="rect">
            <a:avLst/>
          </a:prstGeom>
        </p:spPr>
        <p:txBody>
          <a:bodyPr/>
          <a:lstStyle/>
          <a:p>
            <a:fld id="{811CE7F8-F49A-462A-B714-E674166D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2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3CDE-8EF0-4B6F-9DBB-295F2F5B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FC67E-0A39-4667-BA85-B6DA53E28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41526"/>
            <a:ext cx="5181600" cy="33541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07601-1C5A-41D7-A016-637347B69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41525"/>
            <a:ext cx="5181600" cy="33541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C4716-4292-478C-9998-481EBABC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6B6975-E8CC-4B88-9E10-7D02284137F0}" type="datetimeFigureOut">
              <a:rPr lang="en-US" smtClean="0"/>
              <a:t>18-Nov-25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7DCBA-E5B9-452F-8FB2-439537F4D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9A651-EED8-48C0-9188-84B436D7C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91246" y="6356349"/>
            <a:ext cx="690154" cy="365125"/>
          </a:xfrm>
          <a:prstGeom prst="rect">
            <a:avLst/>
          </a:prstGeom>
        </p:spPr>
        <p:txBody>
          <a:bodyPr/>
          <a:lstStyle/>
          <a:p>
            <a:fld id="{811CE7F8-F49A-462A-B714-E674166D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FC00-0AEC-4EFF-AD87-1F0EB40A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80160"/>
            <a:ext cx="10515600" cy="10625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134B7-6314-469B-9CF6-75F35C01E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29054"/>
            <a:ext cx="5157787" cy="4411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7E828-F457-491E-8A15-77AB30E0A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0200"/>
            <a:ext cx="5157787" cy="29464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A99AD-ADB8-42A1-88EC-1546B8148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29056"/>
            <a:ext cx="5183188" cy="44114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8980B9-307F-403C-B049-9118744ED2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0200"/>
            <a:ext cx="5183188" cy="29464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610326-FA55-4888-BFDE-CFC75824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6B6975-E8CC-4B88-9E10-7D02284137F0}" type="datetimeFigureOut">
              <a:rPr lang="en-US" smtClean="0"/>
              <a:t>18-Nov-25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8D0EE7-E061-4112-A766-A516B0671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CE0536-3A02-4671-A44D-E7BDF3E4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43200" y="6354808"/>
            <a:ext cx="838200" cy="365125"/>
          </a:xfrm>
          <a:prstGeom prst="rect">
            <a:avLst/>
          </a:prstGeom>
        </p:spPr>
        <p:txBody>
          <a:bodyPr/>
          <a:lstStyle/>
          <a:p>
            <a:fld id="{811CE7F8-F49A-462A-B714-E674166D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A6F2-AA2E-43DD-ACB6-872B680B0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35B6C-1B94-4997-B427-EA365FF0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6B6975-E8CC-4B88-9E10-7D02284137F0}" type="datetimeFigureOut">
              <a:rPr lang="en-US" smtClean="0"/>
              <a:t>18-Nov-25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715C8-7E0C-453D-AE41-9238FD16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3497" y="6356350"/>
            <a:ext cx="637903" cy="365125"/>
          </a:xfrm>
          <a:prstGeom prst="rect">
            <a:avLst/>
          </a:prstGeom>
        </p:spPr>
        <p:txBody>
          <a:bodyPr/>
          <a:lstStyle/>
          <a:p>
            <a:fld id="{811CE7F8-F49A-462A-B714-E674166D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8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36618-5015-4105-B573-DD123766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6B6975-E8CC-4B88-9E10-7D02284137F0}" type="datetimeFigureOut">
              <a:rPr lang="en-US" smtClean="0"/>
              <a:t>18-Nov-25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5D5E9-724A-4200-99D7-433AEC58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554F7-4340-4D11-A5F6-644614433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78331" y="6356350"/>
            <a:ext cx="603069" cy="365125"/>
          </a:xfrm>
          <a:prstGeom prst="rect">
            <a:avLst/>
          </a:prstGeom>
        </p:spPr>
        <p:txBody>
          <a:bodyPr/>
          <a:lstStyle/>
          <a:p>
            <a:fld id="{811CE7F8-F49A-462A-B714-E674166D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0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D70E-2FB7-456D-9206-E3455865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EB0C-3045-4791-80B0-C698F042E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8339D-67FD-447D-B27D-AF0358530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16558-7DCD-410A-93BA-ED9E575FC6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6B6975-E8CC-4B88-9E10-7D02284137F0}" type="datetimeFigureOut">
              <a:rPr lang="en-US" smtClean="0"/>
              <a:t>18-Nov-25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92244-8FB3-4073-91BC-9F529CAA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A1E8D-E281-4906-9055-C0020E03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1CE7F8-F49A-462A-B714-E674166D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1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64058-8D95-4B44-AB77-8FB88DAA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BBFB8C-29FB-46A5-9243-3E1AD2310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54CC3-907D-4A1D-880C-8E112FFA1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3E8A6-CF92-4502-BE47-6D4E28606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6B6975-E8CC-4B88-9E10-7D02284137F0}" type="datetimeFigureOut">
              <a:rPr lang="en-US" smtClean="0"/>
              <a:t>18-Nov-25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899B9-F1AE-4658-BE2D-D02191FD4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61D03-4916-4BE7-BA6F-7CDD21537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1CE7F8-F49A-462A-B714-E674166D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0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FDC4C46-2A4F-4CBD-8BA5-88A348EAF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"/>
          <a:stretch/>
        </p:blipFill>
        <p:spPr>
          <a:xfrm>
            <a:off x="3294903" y="0"/>
            <a:ext cx="8897097" cy="487753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8378056-824E-400E-BDD4-35DD97333764}"/>
              </a:ext>
            </a:extLst>
          </p:cNvPr>
          <p:cNvGrpSpPr/>
          <p:nvPr userDrawn="1"/>
        </p:nvGrpSpPr>
        <p:grpSpPr>
          <a:xfrm>
            <a:off x="251142" y="0"/>
            <a:ext cx="6658258" cy="1249992"/>
            <a:chOff x="345724" y="12751"/>
            <a:chExt cx="7647894" cy="143578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1AA2280-B75E-48ED-836A-2FB6D5BE94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703" y="12751"/>
              <a:ext cx="5543915" cy="14357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8369468-33E7-491D-B40E-3539522CA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24" y="263675"/>
              <a:ext cx="2101385" cy="894848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3F45B8-AFB8-437E-8FCB-03B86744A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59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8B18A-CDEE-4689-8B37-44FD5DAE0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29989"/>
            <a:ext cx="10515600" cy="3285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9BA02-16DE-4E4F-8766-DC21B74F9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B6975-E8CC-4B88-9E10-7D02284137F0}" type="datetimeFigureOut">
              <a:rPr lang="en-US" smtClean="0"/>
              <a:t>18-Nov-25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C7F5B-FB7B-4764-95A4-41814EC3E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04606" y="6356350"/>
            <a:ext cx="4767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CE7F8-F49A-462A-B714-E674166DD264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3D5F09-23B8-435B-BE26-06686A96A52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87" y="5773782"/>
            <a:ext cx="2340413" cy="10842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0DF3D4-B8B7-4313-9274-74451F91AF2D}"/>
              </a:ext>
            </a:extLst>
          </p:cNvPr>
          <p:cNvSpPr/>
          <p:nvPr userDrawn="1"/>
        </p:nvSpPr>
        <p:spPr>
          <a:xfrm>
            <a:off x="5617029" y="6100344"/>
            <a:ext cx="4419599" cy="52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Семинари се реализују у сарадњи са Програмом</a:t>
            </a:r>
          </a:p>
          <a:p>
            <a:pPr>
              <a:lnSpc>
                <a:spcPts val="11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"Партнерство за добру локалну самоуправу" који спроводи СКГО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уз гюдшку Владе Швајцарске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984C14-8194-42A3-9BDB-39C06CB3A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03" r="36995"/>
          <a:stretch/>
        </p:blipFill>
        <p:spPr>
          <a:xfrm>
            <a:off x="9899313" y="-19393"/>
            <a:ext cx="2292687" cy="22086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4840CF-9C5C-4D81-BB0D-6A0FE2795A0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694" y="64315"/>
            <a:ext cx="2126597" cy="157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9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BD0135E-A2C5-4E3B-9829-9B6E4D6D00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1"/>
                </a:solidFill>
              </a:rPr>
              <a:t>Нови Сад, 19.новембар 2025.</a:t>
            </a:r>
          </a:p>
          <a:p>
            <a:r>
              <a:rPr lang="sr-Cyrl-RS" dirty="0">
                <a:solidFill>
                  <a:schemeClr val="accent1"/>
                </a:solidFill>
              </a:rPr>
              <a:t>Ниш, 25.новембар 2025.</a:t>
            </a:r>
          </a:p>
          <a:p>
            <a:r>
              <a:rPr lang="sr-Cyrl-RS" dirty="0">
                <a:solidFill>
                  <a:schemeClr val="accent1"/>
                </a:solidFill>
              </a:rPr>
              <a:t>Врњачка Бања, 26.новембар 2025.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D87A612-81FB-46C9-03C4-292C0C8127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609726" y="1899737"/>
            <a:ext cx="90582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Смернице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припрему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извештаја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Cyrl-RS" altLang="en-US" sz="2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sr-Cyrl-RS" altLang="en-US" sz="2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учинцима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спровођења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развоја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јединице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локалне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самоуправе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3F007-E6A9-2C09-A684-AB99516E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/>
            </a:r>
            <a:br>
              <a:rPr lang="sr-Cyrl-RS" dirty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b="1" dirty="0">
                <a:solidFill>
                  <a:schemeClr val="accent1">
                    <a:lumMod val="75000"/>
                  </a:schemeClr>
                </a:solidFill>
              </a:rPr>
              <a:t>Корак 2.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Прикупљање и обрада података за извештај о учинцима спровођења плана развоја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0C5C2-0FCC-1858-9371-FD95EFFBF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6486"/>
            <a:ext cx="10515600" cy="300916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2.1. Прикупљање извештаја о спровођењу докумената релевантних за израду извештаја о учинцима спровођења плана развоја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2.2. Прикупљање, комплетирање и систематизовање података потребних за израду извештаја о учинцима спровођења плана развоја</a:t>
            </a:r>
          </a:p>
          <a:p>
            <a:pPr marL="0" indent="0">
              <a:buNone/>
            </a:pPr>
            <a:r>
              <a:rPr lang="uz-Cyrl-UZ" dirty="0">
                <a:solidFill>
                  <a:schemeClr val="accent1">
                    <a:lumMod val="75000"/>
                  </a:schemeClr>
                </a:solidFill>
              </a:rPr>
              <a:t>2.3. Анализа и интерпретација података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9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0BA09-9D89-0C82-7C18-218CE525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3629"/>
            <a:ext cx="10515600" cy="126789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2.1. Прикупљање извештаја о спровођењу докумената релевантних за израду извештаја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352C-F3ED-B9C6-CE2A-BB7903097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идентификовати који су плански документи (средњорочни планови, ДЈП и др.) усвојени у извештајном периоду и који су извештаји о њиховом спровођењу доступни;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објаснити одступања;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сагледати да ли ЈЛС има усвојене средњорочне планове у извештајном периоду за план развоја, као и да ли су усвојени и објављени извештаји о спровођењу средњорочних планова.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неопходно је прикупити извештаје о извршењу буџета ЈЛС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прикупити извештаје о реализацији секторских политика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извештаји буџетских корисника о раду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9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C6493-A384-8AF1-FEBD-184F3B2E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76376"/>
            <a:ext cx="10972800" cy="78785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2.2. Прикупљање, комплетирање и систематизовање података потребних за израду извештаја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BC1AE-0966-72B1-EFE2-B3B24CF58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64231"/>
            <a:ext cx="10972800" cy="36514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Подаци који се прикупљају треба  да покажу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како су остварене вредности показатеља учинка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како су утрошена средства током спровођења плана односно мера и активности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друге податке битне за оцену успешности спровођења плана развоја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почетку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одредити временски оквир и рокове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припремити јасне инструкције за све који ће бити позвани да доставе податке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припремити обрасце, смернице или дигиталне алатке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Обавити консултације са свима који треба да доставе податке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Избор оптималне методе</a:t>
            </a:r>
          </a:p>
        </p:txBody>
      </p:sp>
    </p:spTree>
    <p:extLst>
      <p:ext uri="{BB962C8B-B14F-4D97-AF65-F5344CB8AC3E}">
        <p14:creationId xmlns:p14="http://schemas.microsoft.com/office/powerpoint/2010/main" val="4129164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C838C-C020-6666-BF74-2AF99FF00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Извори и врсте података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A6F78-14A8-6C76-4FE4-8ADAEA0F2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5681"/>
            <a:ext cx="10515600" cy="3649974"/>
          </a:xfrm>
        </p:spPr>
        <p:txBody>
          <a:bodyPr>
            <a:normAutofit fontScale="62500" lnSpcReduction="20000"/>
          </a:bodyPr>
          <a:lstStyle/>
          <a:p>
            <a:r>
              <a:rPr lang="sr-Cyrl-RS" sz="3400" dirty="0">
                <a:solidFill>
                  <a:schemeClr val="accent1">
                    <a:lumMod val="75000"/>
                  </a:schemeClr>
                </a:solidFill>
              </a:rPr>
              <a:t>ДЕВИНФО база</a:t>
            </a:r>
          </a:p>
          <a:p>
            <a:r>
              <a:rPr lang="sr-Cyrl-RS" sz="3400" dirty="0">
                <a:solidFill>
                  <a:schemeClr val="accent1">
                    <a:lumMod val="75000"/>
                  </a:schemeClr>
                </a:solidFill>
              </a:rPr>
              <a:t>РСЈП Аналитички сервис</a:t>
            </a:r>
            <a:endParaRPr lang="sr-Latn-RS" sz="3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z-Cyrl-UZ" sz="3400" dirty="0">
                <a:solidFill>
                  <a:schemeClr val="accent1">
                    <a:lumMod val="75000"/>
                  </a:schemeClr>
                </a:solidFill>
              </a:rPr>
              <a:t>Евиденције корисничких услуга</a:t>
            </a:r>
            <a:r>
              <a:rPr lang="sr-Cyrl-RS" sz="3400" dirty="0">
                <a:solidFill>
                  <a:schemeClr val="accent1">
                    <a:lumMod val="75000"/>
                  </a:schemeClr>
                </a:solidFill>
              </a:rPr>
              <a:t> (нпр. грађани о уведеним дигиталним услугама, истраживања и извештаји ОЦД...)</a:t>
            </a:r>
          </a:p>
          <a:p>
            <a:pPr marL="0" indent="0">
              <a:buNone/>
            </a:pPr>
            <a:r>
              <a:rPr lang="sr-Cyrl-RS" sz="3400" dirty="0">
                <a:solidFill>
                  <a:schemeClr val="accent1">
                    <a:lumMod val="75000"/>
                  </a:schemeClr>
                </a:solidFill>
              </a:rPr>
              <a:t>Врсте података: </a:t>
            </a:r>
          </a:p>
          <a:p>
            <a:r>
              <a:rPr lang="sr-Cyrl-RS" sz="3400" dirty="0">
                <a:solidFill>
                  <a:schemeClr val="accent1">
                    <a:lumMod val="75000"/>
                  </a:schemeClr>
                </a:solidFill>
              </a:rPr>
              <a:t>Подаци о становништву (нпр. број запослених у ЈЛС, у приватном и јавном сектору...)</a:t>
            </a:r>
          </a:p>
          <a:p>
            <a:r>
              <a:rPr lang="sr-Cyrl-RS" sz="3400" dirty="0">
                <a:solidFill>
                  <a:schemeClr val="accent1">
                    <a:lumMod val="75000"/>
                  </a:schemeClr>
                </a:solidFill>
              </a:rPr>
              <a:t>Инфо о инвестицијама</a:t>
            </a:r>
          </a:p>
          <a:p>
            <a:r>
              <a:rPr lang="sr-Cyrl-RS" sz="3400" dirty="0">
                <a:solidFill>
                  <a:schemeClr val="accent1">
                    <a:lumMod val="75000"/>
                  </a:schemeClr>
                </a:solidFill>
              </a:rPr>
              <a:t>Утрошена финансијска средства </a:t>
            </a:r>
          </a:p>
          <a:p>
            <a:r>
              <a:rPr lang="sr-Cyrl-RS" sz="3400" dirty="0">
                <a:solidFill>
                  <a:schemeClr val="accent1">
                    <a:lumMod val="75000"/>
                  </a:schemeClr>
                </a:solidFill>
              </a:rPr>
              <a:t>Родно сензитивни подаци</a:t>
            </a:r>
          </a:p>
          <a:p>
            <a:r>
              <a:rPr lang="sr-Cyrl-RS" sz="3400" dirty="0">
                <a:solidFill>
                  <a:schemeClr val="accent1">
                    <a:lumMod val="75000"/>
                  </a:schemeClr>
                </a:solidFill>
              </a:rPr>
              <a:t>Подаци о утицају спровођења плана развоја на циљеве одрживог развоја</a:t>
            </a:r>
          </a:p>
          <a:p>
            <a:pPr marL="0" indent="0">
              <a:buNone/>
            </a:pPr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1963669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ED84-C7D2-39CE-1D49-C9DC1B43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Табела за прикупљање података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35C70-744A-BD5E-31AA-169A7E521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2457"/>
            <a:ext cx="10515600" cy="3673197"/>
          </a:xfrm>
        </p:spPr>
        <p:txBody>
          <a:bodyPr>
            <a:normAutofit fontScale="25000" lnSpcReduction="20000"/>
          </a:bodyPr>
          <a:lstStyle/>
          <a:p>
            <a:r>
              <a:rPr lang="sr-Cyrl-RS" sz="9600" dirty="0">
                <a:solidFill>
                  <a:schemeClr val="accent1">
                    <a:lumMod val="75000"/>
                  </a:schemeClr>
                </a:solidFill>
              </a:rPr>
              <a:t>Приоритетни циљеви</a:t>
            </a:r>
            <a:endParaRPr lang="sr-Cyrl-RS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sz="9600" dirty="0">
                <a:solidFill>
                  <a:schemeClr val="accent1">
                    <a:lumMod val="75000"/>
                  </a:schemeClr>
                </a:solidFill>
              </a:rPr>
              <a:t>Показатељи учинка</a:t>
            </a:r>
          </a:p>
          <a:p>
            <a:r>
              <a:rPr lang="sr-Cyrl-RS" sz="9600" dirty="0">
                <a:solidFill>
                  <a:schemeClr val="accent1">
                    <a:lumMod val="75000"/>
                  </a:schemeClr>
                </a:solidFill>
              </a:rPr>
              <a:t>Процена вредности и базна година</a:t>
            </a:r>
          </a:p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Циљна вредност у извештајном периоду</a:t>
            </a:r>
          </a:p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Остварена вредност у извештајном периоду</a:t>
            </a:r>
          </a:p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Извор провере</a:t>
            </a:r>
          </a:p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Планирана циљна вредност у последњој години примене плана развоја</a:t>
            </a:r>
          </a:p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Утрошена средства у извештајном период и извори финансирања</a:t>
            </a:r>
          </a:p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Образложење података*</a:t>
            </a:r>
          </a:p>
          <a:p>
            <a:endParaRPr lang="ru-RU" sz="80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sr-Cyrl-RS" kern="100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Извор провере</a:t>
            </a:r>
            <a:endParaRPr lang="en-US" sz="4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kern="100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Извор провере</a:t>
            </a:r>
            <a:endParaRPr lang="en-US" sz="4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72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30D3-87ED-FC93-A174-1E715AB3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rgbClr val="C00000"/>
                </a:solidFill>
              </a:rPr>
              <a:t>Најчешће питања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BE2FE-65FD-E17C-70BD-638D73B30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Колико је времена потребно за прикупљање података за израду извештаја о учинцима спровођења плана развоја?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 ли је препоручљиво да се задатак прикупљања података додели одељењима надлежним за поједине области развоја?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 ли се прикупљају само квантитативни подаци?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34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25C7-EF5A-0068-6B0E-22E6AF51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dirty="0">
                <a:solidFill>
                  <a:schemeClr val="accent1">
                    <a:lumMod val="75000"/>
                  </a:schemeClr>
                </a:solidFill>
              </a:rPr>
              <a:t>2.3. Анализа и интерпретација података</a:t>
            </a:r>
            <a:r>
              <a:rPr lang="uz-Cyrl-UZ" dirty="0"/>
              <a:t/>
            </a:r>
            <a:br>
              <a:rPr lang="uz-Cyrl-UZ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B56DA-E811-C082-85B4-BF7687EDD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9441"/>
            <a:ext cx="10515600" cy="404621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систематизовати, груписати и потом анализирати прикупљене податке у контексту постављених циљева.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Потом се врши тумачење резултата остварених спровођењем плана и мера утврђених планом.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метод од посебног ка општем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-прикупљени подаци се прво разматрају у свом конкретном, појединачном облику, а затим постепено повезују и организују у шире категорије, обрасце и закључке. То подразумева следеће кораке: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r-Cyrl-RS" sz="2600" dirty="0">
                <a:solidFill>
                  <a:schemeClr val="accent1">
                    <a:lumMod val="75000"/>
                  </a:schemeClr>
                </a:solidFill>
              </a:rPr>
              <a:t>Анализа прикупљених података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r-Cyrl-RS" sz="2600" dirty="0">
                <a:solidFill>
                  <a:schemeClr val="accent1">
                    <a:lumMod val="75000"/>
                  </a:schemeClr>
                </a:solidFill>
              </a:rPr>
              <a:t> Груписање и категоризација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uz-Cyrl-UZ" sz="2600" dirty="0">
                <a:solidFill>
                  <a:schemeClr val="accent1">
                    <a:lumMod val="75000"/>
                  </a:schemeClr>
                </a:solidFill>
              </a:rPr>
              <a:t> Уопштавање и апстракција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uz-Cyrl-UZ" sz="2600" dirty="0">
                <a:solidFill>
                  <a:schemeClr val="accent1">
                    <a:lumMod val="75000"/>
                  </a:schemeClr>
                </a:solidFill>
              </a:rPr>
              <a:t> Формулисање закључака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50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0B1923-1F36-0474-0314-EC6098A71377}"/>
              </a:ext>
            </a:extLst>
          </p:cNvPr>
          <p:cNvSpPr txBox="1"/>
          <p:nvPr/>
        </p:nvSpPr>
        <p:spPr>
          <a:xfrm>
            <a:off x="802640" y="1635760"/>
            <a:ext cx="10353040" cy="389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sr-Cyrl-R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Анализа треба да одговори на следећа питања</a:t>
            </a:r>
            <a:r>
              <a:rPr lang="sr-Cyrl-RS" sz="32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ts val="600"/>
              </a:spcBef>
              <a:spcAft>
                <a:spcPts val="800"/>
              </a:spcAft>
              <a:buClr>
                <a:srgbClr val="2A726D"/>
              </a:buClr>
              <a:buFont typeface="Courier New" panose="02070309020205020404" pitchFamily="49" charset="0"/>
              <a:buChar char="o"/>
            </a:pPr>
            <a:r>
              <a:rPr lang="sr-Cyrl-RS" sz="2000" u="none" strike="noStrike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 ли су и у ком степену остварени планирани циљеви?</a:t>
            </a:r>
            <a:endParaRPr lang="en-US" sz="2000" u="none" strike="noStrike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spcBef>
                <a:spcPts val="600"/>
              </a:spcBef>
              <a:spcAft>
                <a:spcPts val="800"/>
              </a:spcAft>
              <a:buClr>
                <a:srgbClr val="2A726D"/>
              </a:buClr>
              <a:buFont typeface="Courier New" panose="02070309020205020404" pitchFamily="49" charset="0"/>
              <a:buChar char="o"/>
            </a:pPr>
            <a:r>
              <a:rPr lang="sr-Cyrl-RS" sz="2000" u="none" strike="noStrike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Какав је утицај извршен остваривањем плана односно појединим мерама?</a:t>
            </a:r>
            <a:endParaRPr lang="en-US" sz="2000" u="none" strike="noStrike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spcBef>
                <a:spcPts val="600"/>
              </a:spcBef>
              <a:spcAft>
                <a:spcPts val="800"/>
              </a:spcAft>
              <a:buClr>
                <a:srgbClr val="2A726D"/>
              </a:buClr>
              <a:buFont typeface="Courier New" panose="02070309020205020404" pitchFamily="49" charset="0"/>
              <a:buChar char="o"/>
            </a:pPr>
            <a:r>
              <a:rPr lang="sr-Cyrl-RS" sz="2000" u="none" strike="noStrike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Колико је план био ефикасан у погледу ресурса, пре свега финансијских, који су коришћени у реализацији плана?</a:t>
            </a:r>
            <a:endParaRPr lang="en-US" sz="2000" u="none" strike="noStrike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spcBef>
                <a:spcPts val="600"/>
              </a:spcBef>
              <a:spcAft>
                <a:spcPts val="800"/>
              </a:spcAft>
              <a:buClr>
                <a:srgbClr val="2A726D"/>
              </a:buClr>
              <a:buFont typeface="Courier New" panose="02070309020205020404" pitchFamily="49" charset="0"/>
              <a:buChar char="o"/>
            </a:pPr>
            <a:r>
              <a:rPr lang="sr-Cyrl-RS" sz="2000" u="none" strike="noStrike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Који су били главни изазови током спровођења плана?</a:t>
            </a:r>
            <a:endParaRPr lang="en-US" sz="2000" u="none" strike="noStrike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spcBef>
                <a:spcPts val="600"/>
              </a:spcBef>
              <a:spcAft>
                <a:spcPts val="800"/>
              </a:spcAft>
              <a:buClr>
                <a:srgbClr val="2A726D"/>
              </a:buClr>
              <a:buFont typeface="Courier New" panose="02070309020205020404" pitchFamily="49" charset="0"/>
              <a:buChar char="o"/>
            </a:pPr>
            <a:r>
              <a:rPr lang="sr-Cyrl-RS" sz="2000" u="none" strike="noStrike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Које добре праксе су успостављене и колико су одрживе и репликативне?</a:t>
            </a:r>
            <a:endParaRPr lang="en-US" sz="2000" u="none" strike="noStrike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spcBef>
                <a:spcPts val="600"/>
              </a:spcBef>
              <a:spcAft>
                <a:spcPts val="800"/>
              </a:spcAft>
              <a:buClr>
                <a:srgbClr val="2A726D"/>
              </a:buClr>
              <a:buFont typeface="Courier New" panose="02070309020205020404" pitchFamily="49" charset="0"/>
              <a:buChar char="o"/>
            </a:pPr>
            <a:r>
              <a:rPr lang="sr-Cyrl-RS" sz="2000" u="none" strike="noStrike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Које закључке и препоруке треба припремити?</a:t>
            </a:r>
            <a:endParaRPr lang="en-US" sz="2000" u="none" strike="noStrike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6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3E65-FE54-4109-A52C-C93D779C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rgbClr val="C00000"/>
                </a:solidFill>
              </a:rPr>
              <a:t>Најчешћа питања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C9C6F-B279-8694-7BD6-6EFA1EB5A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1.	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 врши обраду података након што су сви подаци прикупљени?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2.	Да ли је неопходно вршити проверу података које су доставили органи, организационе јединице или буџетски корисници ?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3.	Како оценити да ли је тумачење података тачно?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4.	Како се интерпретирају квантитативни подаци?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5.	Како се установљава реализација циљева одрживог развоја?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6.	Како се тумаче контрадикторни подаци?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92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87DD-03BC-A14F-E29A-CB911E961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Корак 3: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Писање извештаја о учинцима спровођења плана развоја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AF378-707F-6A05-A337-8AF8EAA83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29989"/>
            <a:ext cx="10765971" cy="34660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Припрема образаца и упутстава за израду нацрта извештаја</a:t>
            </a:r>
          </a:p>
          <a:p>
            <a:pPr marL="0" indent="0">
              <a:buNone/>
            </a:pPr>
            <a:r>
              <a:rPr lang="uz-Cyrl-UZ" dirty="0">
                <a:solidFill>
                  <a:schemeClr val="accent1">
                    <a:lumMod val="75000"/>
                  </a:schemeClr>
                </a:solidFill>
              </a:rPr>
              <a:t>2. Препоручена структура извештаја</a:t>
            </a:r>
          </a:p>
          <a:p>
            <a:pPr marL="1371600" lvl="2" indent="-457200">
              <a:buFont typeface="+mj-lt"/>
              <a:buAutoNum type="arabicPeriod"/>
            </a:pPr>
            <a:r>
              <a:rPr lang="uz-Cyrl-UZ" sz="2600" dirty="0">
                <a:solidFill>
                  <a:schemeClr val="accent1">
                    <a:lumMod val="75000"/>
                  </a:schemeClr>
                </a:solidFill>
              </a:rPr>
              <a:t>Увод (о плану, процес припреме, учесници у процесу, временски оквир,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главне промене које су наступиле од усвајања плана развоја и евентуално уочавање нових процеса и трендова који утичу или могу утицати на спровођење плана развоја</a:t>
            </a:r>
            <a:endParaRPr lang="uz-Cyrl-UZ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Контекст у којем је спровођен план развоја (окружење у којем је спровођен план развоја, политичке, економске, социјалне околности)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Кратак приказ остварених постигнућа у спровођењу плана развој – главни део извештаја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Приказ анализе напретка у остваривању утврђених приоритетних циљева 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Преглед планираних и спроведених мера са оствареним вредностима показатеља учинка</a:t>
            </a:r>
          </a:p>
          <a:p>
            <a:pPr marL="1371600" lvl="2" indent="-457200">
              <a:buFont typeface="+mj-lt"/>
              <a:buAutoNum type="arabicPeriod"/>
            </a:pPr>
            <a:r>
              <a:rPr lang="uz-Cyrl-UZ" sz="2600" b="1" dirty="0">
                <a:solidFill>
                  <a:schemeClr val="accent1">
                    <a:lumMod val="75000"/>
                  </a:schemeClr>
                </a:solidFill>
              </a:rPr>
              <a:t>Закључци и препоруке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3. Разматрање нацрта од стране тима за израду извештаја </a:t>
            </a:r>
          </a:p>
          <a:p>
            <a:r>
              <a:rPr lang="uz-Cyrl-UZ" b="1" dirty="0">
                <a:solidFill>
                  <a:srgbClr val="C00000"/>
                </a:solidFill>
              </a:rPr>
              <a:t>Погледајмо детаљније тач. 3-6</a:t>
            </a:r>
          </a:p>
        </p:txBody>
      </p:sp>
    </p:spTree>
    <p:extLst>
      <p:ext uri="{BB962C8B-B14F-4D97-AF65-F5344CB8AC3E}">
        <p14:creationId xmlns:p14="http://schemas.microsoft.com/office/powerpoint/2010/main" val="91477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258DC-9EEE-D35A-6DC2-BA50EE7C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>
                <a:solidFill>
                  <a:schemeClr val="accent1"/>
                </a:solidFill>
              </a:rPr>
              <a:t>Зашто Смернице?	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4BA78-CCB5-FB68-1785-EE4F72ABB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1"/>
                </a:solidFill>
              </a:rPr>
              <a:t>Водич за припрему извештаја о учинцима спровођења плана развоја ЈЛС</a:t>
            </a:r>
          </a:p>
          <a:p>
            <a:r>
              <a:rPr lang="sr-Cyrl-RS" dirty="0">
                <a:solidFill>
                  <a:srgbClr val="C00000"/>
                </a:solidFill>
              </a:rPr>
              <a:t>Алатка за управљање јавним политикама на нивоу праћења, процене успешности, извештавања</a:t>
            </a:r>
          </a:p>
          <a:p>
            <a:r>
              <a:rPr lang="sr-Cyrl-RS" dirty="0">
                <a:solidFill>
                  <a:schemeClr val="accent1"/>
                </a:solidFill>
              </a:rPr>
              <a:t>Омогућавају уједначавање праксе ЈЛС у извештавању </a:t>
            </a:r>
          </a:p>
          <a:p>
            <a:r>
              <a:rPr lang="sr-Cyrl-RS" dirty="0">
                <a:solidFill>
                  <a:srgbClr val="C00000"/>
                </a:solidFill>
              </a:rPr>
              <a:t>Воде ка унапређењу процеса планирања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92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5518-5DE2-BA46-C7CF-8B25BA6F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Део 3. Кратак приказ остварених постигнућа у спровођењу плана развоја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6B4B6-B1BD-D989-FB6D-4C30ABDC9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9989"/>
            <a:ext cx="10515600" cy="3596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Питања окја постављамо: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Шта су главна постигнућа ЈЛС у извештајном периоду?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Који су ефекти тих постигнућа за грађане, економски живот и квалитет живота у локалној заједници?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Који је проценат остварености плана развоја?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Препорука: остварена постигнућа представити као што се приказују кратке презентације, саопштења за медије, или један информативни и атрактивни слајд или лифлет. 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Овај приказ може се користити као уводни “message box” при презентацији извештаја, током консултација са буџетским корисницима или у медијским наступима.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18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6F1E-E669-6ED8-A477-2C072D810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Део 4.	Приказ анализе напретка у остваривању утврђених приоритетних циљева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1D7AE-6BAA-DCDC-66B3-450DD0F0F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детаљан и прецизан приказ оствареног напретка на основу остварених вредности показатеља учинка (укључујући и осврт на допринос остваривању Агенде 2030)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препоручује се да се на почетку шематски прикаже план развоја – на пример кроз табеларни приказ приоритетних праваца, циљева и мера («извештај је план у огледалу»)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Препоручљиво је да се објасни и сам показатељ учинка – извор информације, документ из ког је преузет, као и образложење оствареног напретка односно одступања од планиране вредности показатеља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Приказује се базни показатељ учинка (наведен у плану развоја као почетно стање), планирани показатељ учинка (крајња планирана вредност на крају периода спровођења плана развоја), као и показатељ учинка у извештајном периоду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03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64F1-804F-95CF-FF20-6CBC0B5C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rgbClr val="C00000"/>
                </a:solidFill>
              </a:rPr>
              <a:t>Најчешћа питања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669B6-21FB-2C2B-68CD-E2B15A85B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	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 ли је приказ стања у ЈЛС који се даје у уводу заправо детаљан опис попут описа презентираног у плану развоја?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2.	Да ли се приказ утрошка средстава приказује само на нивоу мера или и на нивоу активности?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3.	Како треба приказати учинке спровођења плана развоја на циљеве одрживог развоја и Агенду 2030?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12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E219-141A-B638-F57C-9180C39E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33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Део 5.	</a:t>
            </a:r>
            <a:r>
              <a:rPr lang="ru-RU" dirty="0">
                <a:solidFill>
                  <a:srgbClr val="0070C0"/>
                </a:solidFill>
              </a:rPr>
              <a:t>Преглед планираних и спроведених мера са оствареним вредностима показатеља учинка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BD4B-A338-F9B3-09F0-A7535BC58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Табеларни преглед: број и назив мере, документ у коме је мера дефинисана, статус мере (реализација у току, није започета, реализована). </a:t>
            </a:r>
          </a:p>
          <a:p>
            <a:r>
              <a:rPr lang="ru-RU" dirty="0">
                <a:solidFill>
                  <a:srgbClr val="0070C0"/>
                </a:solidFill>
              </a:rPr>
              <a:t>За сваку меру наводе се и утрошена финансијска средства</a:t>
            </a:r>
          </a:p>
          <a:p>
            <a:r>
              <a:rPr lang="ru-RU" dirty="0">
                <a:solidFill>
                  <a:srgbClr val="0070C0"/>
                </a:solidFill>
              </a:rPr>
              <a:t>Наводе се и кључни изазови </a:t>
            </a:r>
          </a:p>
          <a:p>
            <a:r>
              <a:rPr lang="ru-RU" dirty="0">
                <a:solidFill>
                  <a:srgbClr val="0070C0"/>
                </a:solidFill>
              </a:rPr>
              <a:t>Мера у средњорочном плану укључена или не</a:t>
            </a:r>
          </a:p>
          <a:p>
            <a:r>
              <a:rPr lang="ru-RU" dirty="0">
                <a:solidFill>
                  <a:srgbClr val="0070C0"/>
                </a:solidFill>
              </a:rPr>
              <a:t>У последњој колони наводи се да ли постоје нови ризици.</a:t>
            </a:r>
          </a:p>
          <a:p>
            <a:r>
              <a:rPr lang="ru-RU" dirty="0">
                <a:solidFill>
                  <a:srgbClr val="0070C0"/>
                </a:solidFill>
              </a:rPr>
              <a:t>Препоруке</a:t>
            </a:r>
          </a:p>
          <a:p>
            <a:r>
              <a:rPr lang="ru-RU" dirty="0">
                <a:solidFill>
                  <a:srgbClr val="0070C0"/>
                </a:solidFill>
              </a:rPr>
              <a:t>у овом табеларном прегледу приказују се показатељи учинка за сваку поједину меру (ови показатељи се налазе или у плану развоја или у средњорочном плану).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70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26685-EC81-F968-C495-4181EDDF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dirty="0">
                <a:solidFill>
                  <a:schemeClr val="accent1">
                    <a:lumMod val="75000"/>
                  </a:schemeClr>
                </a:solidFill>
              </a:rPr>
              <a:t>Део 6.	Закључци и препоруке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94ECF-D635-5CDD-8434-1F3AD8140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општи закључак о току трогодишње реализације плана развоја и приказ приоритета у његовом даљем спровођењу.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наводе се закључци и препоруке везане за поједине циљеве и мере (то је утврђено у претходним сегментима извештаја)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Закључци се односе на даљи ток спровођења плана развоја и очекиване трендове везане за људске и финансијске ресурсе од значаја за даљу примену плана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пример, препорука да се у средњорочном плану редефинише одређена мера, или да се донесе неки секторски документ јавне политике, или да се унапреди поступак прикупљања релевантних података кроз увођење родно сензитивних података итд.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56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A773-11C9-8650-E1DA-0E14C2CC2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Разматрање нацрта извештаја од стране Тима за припрему извештаја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37745-BC1F-D23E-C8D5-838E79B1B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последња прилика за проверу података на којима се заснива извештај</a:t>
            </a:r>
          </a:p>
          <a:p>
            <a:r>
              <a:rPr lang="ru-RU" dirty="0"/>
              <a:t>препоручљиво је да сви коментари буду сакупљени и да се свим подносиоцима коментара одговори, уз кратко образложење, да ли ће њихова примедба или предлог бити усвојени.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42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3C6F-979A-E4CF-B23B-4BFBC3859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5963"/>
            <a:ext cx="10515600" cy="1494580"/>
          </a:xfrm>
        </p:spPr>
        <p:txBody>
          <a:bodyPr>
            <a:normAutofit fontScale="90000"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Корак 4.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Усвајање извештаја о учинцима спровођења плана развоја и одлука о ревизији плана развоја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193FA-F3EB-844E-F90E-16DC11ECC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0543"/>
            <a:ext cx="10515600" cy="3205111"/>
          </a:xfrm>
        </p:spPr>
        <p:txBody>
          <a:bodyPr>
            <a:normAutofit fontScale="92500"/>
          </a:bodyPr>
          <a:lstStyle/>
          <a:p>
            <a:r>
              <a:rPr lang="uz-Cyrl-UZ" sz="2000" dirty="0"/>
              <a:t>Извештај усваја скупштина ЈЛС</a:t>
            </a:r>
          </a:p>
          <a:p>
            <a:r>
              <a:rPr lang="ru-RU" sz="2000" dirty="0"/>
              <a:t>градско односно општинско Веће, као и Скупштина града односно општине може донети одлуку о спровођењу ревизије плана развоја са образложењем. У том случају се након тога припрема предлог измена и допуна плана развоја, или израђује нови план. </a:t>
            </a:r>
          </a:p>
          <a:p>
            <a:r>
              <a:rPr lang="ru-RU" sz="2000" dirty="0"/>
              <a:t>Тим за припрему извештаја: да ли постоји потреба за спровођењем ревизије плана развоја. Ако је ревизија потребна: истовремено са упућивањем Извештаја о учинцима спровођења плана развоја, већу односно скупштини ЈЛС доставити и предлог одлуке о ревизији плана развоја.</a:t>
            </a:r>
          </a:p>
          <a:p>
            <a:r>
              <a:rPr lang="ru-RU" sz="2000" dirty="0"/>
              <a:t>Ревизија плана развоја спроводи се по истој процедури прописаној за усвајање плана развоја. </a:t>
            </a:r>
          </a:p>
          <a:p>
            <a:r>
              <a:rPr lang="sr-Cyrl-RS" sz="2000" dirty="0">
                <a:solidFill>
                  <a:srgbClr val="C00000"/>
                </a:solidFill>
              </a:rPr>
              <a:t>Транспарентност – исти поступак као приликом усвајања Плана развоја?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43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1CBCC-EE12-71DD-F41A-6FCAAA83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5963"/>
            <a:ext cx="10515600" cy="3377808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rgbClr val="C00000"/>
                </a:solidFill>
              </a:rPr>
              <a:t>Време за ваша питања!</a:t>
            </a:r>
            <a:br>
              <a:rPr lang="sr-Cyrl-RS" dirty="0">
                <a:solidFill>
                  <a:srgbClr val="C00000"/>
                </a:solidFill>
              </a:rPr>
            </a:br>
            <a:r>
              <a:rPr lang="sr-Cyrl-RS" dirty="0">
                <a:solidFill>
                  <a:srgbClr val="C00000"/>
                </a:solidFill>
              </a:rPr>
              <a:t/>
            </a:r>
            <a:br>
              <a:rPr lang="sr-Cyrl-RS" dirty="0">
                <a:solidFill>
                  <a:srgbClr val="C00000"/>
                </a:solidFill>
              </a:rPr>
            </a:br>
            <a:r>
              <a:rPr lang="sr-Cyrl-RS" dirty="0">
                <a:solidFill>
                  <a:srgbClr val="C00000"/>
                </a:solidFill>
              </a:rPr>
              <a:t>Хвала на пажњи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9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FF1D7-1B12-615F-C933-0ED66A6A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5964"/>
            <a:ext cx="8772525" cy="1127186"/>
          </a:xfrm>
        </p:spPr>
        <p:txBody>
          <a:bodyPr>
            <a:normAutofit fontScale="90000"/>
          </a:bodyPr>
          <a:lstStyle/>
          <a:p>
            <a:r>
              <a:rPr lang="sr-Cyrl-RS" dirty="0">
                <a:solidFill>
                  <a:schemeClr val="accent1"/>
                </a:solidFill>
              </a:rPr>
              <a:t>Данас говоримо о корацима у припреми извештаја: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BC5775-39CA-9E08-553C-5163ABA45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360990"/>
              </p:ext>
            </p:extLst>
          </p:nvPr>
        </p:nvGraphicFramePr>
        <p:xfrm>
          <a:off x="838200" y="2630488"/>
          <a:ext cx="10515600" cy="3284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94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F76C-7AA0-CB5E-FA0A-BBF7492F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Закон о планском систему утврђује континуитет процеса планирања кроз следеће фазе: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63B33-B47E-923F-7E6D-DC14D2617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Планирање </a:t>
            </a:r>
          </a:p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Спровођење плана</a:t>
            </a:r>
          </a:p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Праћење спровођења плана</a:t>
            </a:r>
          </a:p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Извештавање о учинцима спровођења плана</a:t>
            </a:r>
          </a:p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Ревизија плана (опционо)</a:t>
            </a:r>
          </a:p>
          <a:p>
            <a:pPr lvl="0">
              <a:buNone/>
            </a:pPr>
            <a:r>
              <a:rPr lang="sr-Cyrl-RS" dirty="0">
                <a:solidFill>
                  <a:sysClr val="window" lastClr="FFFFFF"/>
                </a:solidFill>
                <a:latin typeface="Century Gothic" panose="020B0502020202020204" pitchFamily="34" charset="0"/>
              </a:rPr>
              <a:t>Извештавања о учинцима спровођења плана</a:t>
            </a:r>
            <a:endParaRPr lang="en-US" dirty="0">
              <a:solidFill>
                <a:sysClr val="window" lastClr="FFFFFF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2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A46CC-3705-F3A9-D805-FCCE1C57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5963"/>
            <a:ext cx="9896475" cy="746187"/>
          </a:xfrm>
        </p:spPr>
        <p:txBody>
          <a:bodyPr>
            <a:noAutofit/>
          </a:bodyPr>
          <a:lstStyle/>
          <a:p>
            <a:r>
              <a:rPr lang="sr-Cyrl-RS" sz="2800" dirty="0">
                <a:solidFill>
                  <a:schemeClr val="accent1"/>
                </a:solidFill>
              </a:rPr>
              <a:t>Критеријуми за евалуацију – плана развоја, стратегије, акционог плана, програма, пројекта....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D15A70-C59E-34A1-CFD9-61EF452CB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550" y="1962150"/>
            <a:ext cx="81819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8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15056-0FE7-B46D-A76F-DDF7B28AA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>
                <a:solidFill>
                  <a:schemeClr val="accent1"/>
                </a:solidFill>
              </a:rPr>
              <a:t>Корак 1. Припремне активности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A8C76-0076-F405-2A45-3142DEB48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None/>
              <a:tabLst/>
              <a:defRPr/>
            </a:pPr>
            <a:r>
              <a:rPr kumimoji="0" lang="sr-Cyrl-RS" sz="2400" b="1" i="0" u="none" strike="noStrike" kern="1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1.1.Сагледавање планираних и примењених механизама у ЈЛС релевантних за праћење спровођења и извештавање о плану развоја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Cyrl-RS" sz="2400" b="1" kern="1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Формирање тима за припрему извештаја о учинцима спровођења плана развоја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None/>
              <a:tabLst/>
              <a:defRPr/>
            </a:pPr>
            <a:r>
              <a:rPr lang="sr-Cyrl-RS" sz="2400" b="1" kern="1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ru-RU" sz="2400" b="1" kern="1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Израда оперативног плана за припрему извештаја о учинцима спровођења плана развоја</a:t>
            </a:r>
            <a:endParaRPr lang="sr-Cyrl-RS" sz="2400" b="1" kern="1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r-Cyrl-RS" sz="2400" b="1" i="0" u="none" strike="noStrike" kern="100" cap="none" spc="0" normalizeH="0" baseline="0" noProof="0" dirty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1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77DD-0F72-5376-F904-2E1303163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7388"/>
            <a:ext cx="10515600" cy="803337"/>
          </a:xfrm>
        </p:spPr>
        <p:txBody>
          <a:bodyPr>
            <a:normAutofit fontScale="90000"/>
          </a:bodyPr>
          <a:lstStyle/>
          <a:p>
            <a:r>
              <a:rPr lang="sr-Cyrl-RS" dirty="0"/>
              <a:t/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C0BAC-3439-62AB-5896-C3B390F1E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5600"/>
            <a:ext cx="10515600" cy="3200400"/>
          </a:xfrm>
        </p:spPr>
        <p:txBody>
          <a:bodyPr>
            <a:normAutofit/>
          </a:bodyPr>
          <a:lstStyle/>
          <a:p>
            <a:pPr marL="457200" lvl="1" indent="0" algn="just">
              <a:spcBef>
                <a:spcPts val="600"/>
              </a:spcBef>
              <a:spcAft>
                <a:spcPts val="800"/>
              </a:spcAft>
              <a:buNone/>
            </a:pPr>
            <a:r>
              <a:rPr lang="sr-Cyrl-RS" sz="2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Кључна питања: </a:t>
            </a:r>
          </a:p>
          <a:p>
            <a:pPr lvl="1" algn="just"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r-Cyrl-RS" sz="2800" b="1" kern="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 ли је примењен поступак праћења и извештавања о учинцима спровођења плана развоја?</a:t>
            </a:r>
          </a:p>
          <a:p>
            <a:pPr lvl="1" algn="just"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r-Cyrl-RS" sz="2800" b="1" kern="100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 ли су и у ком степену одлуке тима за спровођење плана биле реализоване? </a:t>
            </a:r>
          </a:p>
          <a:p>
            <a:pPr marL="0" lvl="0" indent="0" algn="just">
              <a:spcBef>
                <a:spcPts val="600"/>
              </a:spcBef>
              <a:spcAft>
                <a:spcPts val="800"/>
              </a:spcAft>
              <a:buNone/>
            </a:pPr>
            <a:endParaRPr lang="en-US" sz="2000" b="1" kern="100" dirty="0">
              <a:solidFill>
                <a:srgbClr val="2F5496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600"/>
              </a:spcBef>
              <a:spcAft>
                <a:spcPts val="800"/>
              </a:spcAft>
              <a:buNone/>
            </a:pPr>
            <a:endParaRPr lang="en-US" sz="1600" b="1" kern="100" dirty="0">
              <a:solidFill>
                <a:srgbClr val="4472C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914400" lvl="2" indent="0">
              <a:spcBef>
                <a:spcPts val="800"/>
              </a:spcBef>
              <a:spcAft>
                <a:spcPts val="400"/>
              </a:spcAft>
              <a:buNone/>
            </a:pPr>
            <a:endParaRPr lang="en-US" sz="2400" b="1" kern="100" dirty="0">
              <a:solidFill>
                <a:srgbClr val="2F5496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E76864-CE67-1A84-C109-612DBE1E5160}"/>
              </a:ext>
            </a:extLst>
          </p:cNvPr>
          <p:cNvSpPr txBox="1"/>
          <p:nvPr/>
        </p:nvSpPr>
        <p:spPr>
          <a:xfrm>
            <a:off x="647701" y="1187388"/>
            <a:ext cx="9115424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Cyrl-RS" sz="3600" b="1" i="0" u="none" strike="noStrike" kern="1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1. Сагледавање</a:t>
            </a:r>
            <a:r>
              <a:rPr kumimoji="0" lang="sr-Cyrl-RS" sz="2800" b="1" i="0" u="none" strike="noStrike" kern="1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kumimoji="0" lang="sr-Cyrl-RS" sz="3600" b="1" i="0" u="none" strike="noStrike" kern="1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планираних и примењених механизама у ЈЛС релевантних за праћење спровођења и извештавање о плану развоја </a:t>
            </a:r>
            <a:endParaRPr kumimoji="0" lang="sr-Cyrl-RS" sz="2800" b="1" i="0" u="none" strike="noStrike" kern="100" cap="none" spc="0" normalizeH="0" baseline="0" noProof="0" dirty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63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7B6DB-08AC-9B77-B20B-B6107E6D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5963"/>
            <a:ext cx="10515600" cy="803337"/>
          </a:xfrm>
        </p:spPr>
        <p:txBody>
          <a:bodyPr>
            <a:normAutofit/>
          </a:bodyPr>
          <a:lstStyle/>
          <a:p>
            <a:r>
              <a:rPr lang="sr-Cyrl-RS" sz="3600" b="1" dirty="0">
                <a:solidFill>
                  <a:schemeClr val="accent1">
                    <a:lumMod val="75000"/>
                  </a:schemeClr>
                </a:solidFill>
              </a:rPr>
              <a:t>1.2. Формирање тима за припрему извештаја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4A856-8179-BE91-8F50-A3194914A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2019300"/>
            <a:ext cx="10515600" cy="421821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accent5">
                    <a:lumMod val="75000"/>
                  </a:schemeClr>
                </a:solidFill>
              </a:rPr>
              <a:t>Састав тима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400" dirty="0">
                <a:solidFill>
                  <a:schemeClr val="accent5">
                    <a:lumMod val="75000"/>
                  </a:schemeClr>
                </a:solidFill>
              </a:rPr>
              <a:t>координатор (обично начелник општинске управе или његов заменик)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400" dirty="0">
                <a:solidFill>
                  <a:schemeClr val="accent5">
                    <a:lumMod val="75000"/>
                  </a:schemeClr>
                </a:solidFill>
              </a:rPr>
              <a:t>чланови: </a:t>
            </a:r>
          </a:p>
          <a:p>
            <a:pPr lvl="1"/>
            <a:r>
              <a:rPr lang="ru-RU" sz="3300" dirty="0">
                <a:solidFill>
                  <a:schemeClr val="accent5">
                    <a:lumMod val="75000"/>
                  </a:schemeClr>
                </a:solidFill>
              </a:rPr>
              <a:t>председник или заменик председника општине, </a:t>
            </a:r>
          </a:p>
          <a:p>
            <a:pPr lvl="1"/>
            <a:r>
              <a:rPr lang="ru-RU" sz="3300" dirty="0">
                <a:solidFill>
                  <a:schemeClr val="accent5">
                    <a:lumMod val="75000"/>
                  </a:schemeClr>
                </a:solidFill>
              </a:rPr>
              <a:t>представници општинске управе (одељења, службе и службеници чији је допринос припреми извештаја битан и очекиван), </a:t>
            </a:r>
          </a:p>
          <a:p>
            <a:pPr lvl="1"/>
            <a:r>
              <a:rPr lang="ru-RU" sz="3300" dirty="0">
                <a:solidFill>
                  <a:schemeClr val="accent5">
                    <a:lumMod val="75000"/>
                  </a:schemeClr>
                </a:solidFill>
              </a:rPr>
              <a:t>представници буџетских корисника тј. организација и установа које је основала ЈЛС</a:t>
            </a:r>
          </a:p>
          <a:p>
            <a:pPr lvl="1"/>
            <a:r>
              <a:rPr lang="ru-RU" sz="3300" dirty="0">
                <a:solidFill>
                  <a:schemeClr val="accent5">
                    <a:lumMod val="75000"/>
                  </a:schemeClr>
                </a:solidFill>
              </a:rPr>
              <a:t>представници локалних јавно комуналних предузећа, </a:t>
            </a:r>
          </a:p>
          <a:p>
            <a:pPr lvl="1"/>
            <a:r>
              <a:rPr lang="ru-RU" sz="3300" dirty="0">
                <a:solidFill>
                  <a:schemeClr val="accent5">
                    <a:lumMod val="75000"/>
                  </a:schemeClr>
                </a:solidFill>
              </a:rPr>
              <a:t>као и представници других установа које није основала ЈЛС (нпр. локална канцеларија Националне службе запошљавања, центар за социјални рад, образовне установе и сл.).</a:t>
            </a:r>
          </a:p>
          <a:p>
            <a:pPr marL="0" indent="0">
              <a:buNone/>
            </a:pPr>
            <a:r>
              <a:rPr lang="ru-RU" sz="3300" b="1" dirty="0">
                <a:solidFill>
                  <a:schemeClr val="accent1">
                    <a:lumMod val="75000"/>
                  </a:schemeClr>
                </a:solidFill>
              </a:rPr>
              <a:t>Одлуку о формирању тима треба да донесе извршни орган ЈЛС.</a:t>
            </a:r>
          </a:p>
          <a:p>
            <a:pPr marL="0" indent="0">
              <a:buNone/>
            </a:pPr>
            <a:r>
              <a:rPr lang="ru-RU" sz="3300" b="1" dirty="0">
                <a:solidFill>
                  <a:schemeClr val="accent1">
                    <a:lumMod val="75000"/>
                  </a:schemeClr>
                </a:solidFill>
              </a:rPr>
              <a:t>ВАЖНО: одлуку донети благовремено (извештај мора бити поднет Скупштини ЈЛС на усвајање најкасније року од шест месеци од истека рока на који се извештај односи). 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C00000"/>
                </a:solidFill>
              </a:rPr>
              <a:t>КООРДИНАТОР ФОРМИРА ОПЕРАТИВНИ ТИМ!</a:t>
            </a:r>
            <a:endParaRPr lang="ru-RU" b="1" dirty="0">
              <a:solidFill>
                <a:srgbClr val="C00000"/>
              </a:solidFill>
            </a:endParaRPr>
          </a:p>
          <a:p>
            <a:pPr lvl="1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43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FF28C-A665-912F-5F1B-F1B53AC89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1.3.	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Израда оперативног плана за припрему извештаја о учинцима спровођења плана развоја 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95417-0837-0659-B322-A5A9A5929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Оперативни план усмерен је на главне кораке у припреми извештаја и то: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Прикупљање, систематизација и обрада података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Писање извештаја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Усвајање и објављивање извештаја</a:t>
            </a:r>
          </a:p>
          <a:p>
            <a:pPr marL="0" indent="0">
              <a:buNone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Подела задатака, одређивање рокова, координација...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14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1873</Words>
  <Application>Microsoft Office PowerPoint</Application>
  <PresentationFormat>Widescreen</PresentationFormat>
  <Paragraphs>182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Courier New</vt:lpstr>
      <vt:lpstr>Times New Roman</vt:lpstr>
      <vt:lpstr>Wingdings</vt:lpstr>
      <vt:lpstr>Office Theme</vt:lpstr>
      <vt:lpstr>Смернице за припрему извештаја  о учинцима спровођења  плана развоја јединице локалне самоуправе</vt:lpstr>
      <vt:lpstr>Зашто Смернице? </vt:lpstr>
      <vt:lpstr>Данас говоримо о корацима у припреми извештаја:</vt:lpstr>
      <vt:lpstr>Закон о планском систему утврђује континуитет процеса планирања кроз следеће фазе:</vt:lpstr>
      <vt:lpstr>Критеријуми за евалуацију – плана развоја, стратегије, акционог плана, програма, пројекта....</vt:lpstr>
      <vt:lpstr>Корак 1. Припремне активности</vt:lpstr>
      <vt:lpstr> </vt:lpstr>
      <vt:lpstr>1.2. Формирање тима за припрему извештаја</vt:lpstr>
      <vt:lpstr>1.3. Израда оперативног плана за припрему извештаја о учинцима спровођења плана развоја </vt:lpstr>
      <vt:lpstr>  Корак 2. Прикупљање и обрада података за извештај о учинцима спровођења плана развоја </vt:lpstr>
      <vt:lpstr>2.1. Прикупљање извештаја о спровођењу докумената релевантних за израду извештаја </vt:lpstr>
      <vt:lpstr>2.2. Прикупљање, комплетирање и систематизовање података потребних за израду извештаја </vt:lpstr>
      <vt:lpstr>Извори и врсте података</vt:lpstr>
      <vt:lpstr>Табела за прикупљање података</vt:lpstr>
      <vt:lpstr>Најчешће питања</vt:lpstr>
      <vt:lpstr>2.3. Анализа и интерпретација података </vt:lpstr>
      <vt:lpstr>PowerPoint Presentation</vt:lpstr>
      <vt:lpstr>Најчешћа питања</vt:lpstr>
      <vt:lpstr>Корак 3: Писање извештаја о учинцима спровођења плана развоја</vt:lpstr>
      <vt:lpstr>Део 3. Кратак приказ остварених постигнућа у спровођењу плана развоја</vt:lpstr>
      <vt:lpstr>Део 4. Приказ анализе напретка у остваривању утврђених приоритетних циљева </vt:lpstr>
      <vt:lpstr>Најчешћа питања</vt:lpstr>
      <vt:lpstr>Део 5. Преглед планираних и спроведених мера са оствареним вредностима показатеља учинка</vt:lpstr>
      <vt:lpstr>Део 6. Закључци и препоруке </vt:lpstr>
      <vt:lpstr>Разматрање нацрта извештаја од стране Тима за припрему извештаја</vt:lpstr>
      <vt:lpstr>Корак 4. Усвајање извештаја о учинцима спровођења плана развоја и одлука о ревизији плана развоја</vt:lpstr>
      <vt:lpstr>Време за ваша питања!  Хвала на пажњи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Darinka Radojević</cp:lastModifiedBy>
  <cp:revision>11</cp:revision>
  <dcterms:created xsi:type="dcterms:W3CDTF">2025-11-14T07:30:50Z</dcterms:created>
  <dcterms:modified xsi:type="dcterms:W3CDTF">2025-11-18T14:58:06Z</dcterms:modified>
</cp:coreProperties>
</file>