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5" r:id="rId5"/>
    <p:sldId id="263" r:id="rId6"/>
    <p:sldId id="264" r:id="rId7"/>
    <p:sldId id="261" r:id="rId8"/>
    <p:sldId id="266" r:id="rId9"/>
    <p:sldId id="260" r:id="rId10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19A92-B24F-4604-B0BF-3C413F56F47D}">
          <p14:sldIdLst>
            <p14:sldId id="256"/>
            <p14:sldId id="257"/>
            <p14:sldId id="262"/>
            <p14:sldId id="265"/>
            <p14:sldId id="263"/>
            <p14:sldId id="264"/>
            <p14:sldId id="261"/>
            <p14:sldId id="266"/>
            <p14:sldId id="260"/>
          </p14:sldIdLst>
        </p14:section>
        <p14:section name="Untitled Section" id="{6B3287A4-A578-4EA2-BD57-F940CB64DAB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381"/>
    <a:srgbClr val="CFD5EA"/>
    <a:srgbClr val="D83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Cyrl-RS" sz="1000"/>
              <a:t>Остварност циљаних вредности показатеља циљева ДЈП у вези са ЦОР 6</a:t>
            </a:r>
            <a:endParaRPr lang="en-GB" sz="1000"/>
          </a:p>
        </c:rich>
      </c:tx>
      <c:layout>
        <c:manualLayout>
          <c:xMode val="edge"/>
          <c:yMode val="edge"/>
          <c:x val="8.1216664264091118E-2"/>
          <c:y val="4.1866028708133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A3-45FB-9DBF-59ED93BDE63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A3-45FB-9DBF-59ED93BDE63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A3-45FB-9DBF-59ED93BDE635}"/>
              </c:ext>
            </c:extLst>
          </c:dPt>
          <c:dLbls>
            <c:dLbl>
              <c:idx val="0"/>
              <c:layout>
                <c:manualLayout>
                  <c:x val="5.5556360075266842E-3"/>
                  <c:y val="-3.5022724668678153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8B0813EB-C77B-443A-9A42-F279A9113D0A}" type="PERCENTAGE">
                      <a:rPr lang="en-US" sz="11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A3-45FB-9DBF-59ED93BDE635}"/>
                </c:ext>
              </c:extLst>
            </c:dLbl>
            <c:dLbl>
              <c:idx val="1"/>
              <c:layout>
                <c:manualLayout>
                  <c:x val="1.2422287167081184E-4"/>
                  <c:y val="-2.5056929067352622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A2DE9E87-2BEF-4F79-AA4E-378A19A4C2D8}" type="PERCENTAGE">
                      <a:rPr lang="en-US" sz="11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A3-45FB-9DBF-59ED93BDE635}"/>
                </c:ext>
              </c:extLst>
            </c:dLbl>
            <c:dLbl>
              <c:idx val="2"/>
              <c:layout>
                <c:manualLayout>
                  <c:x val="-2.8736438437498022E-3"/>
                  <c:y val="-6.4213859199092393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C3EF7BAC-3C63-48E9-83C7-AFA542A43D2D}" type="PERCENTAGE">
                      <a:rPr lang="en-US" sz="11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7A3-45FB-9DBF-59ED93BDE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Sheet1!$B$37:$B$39</c:f>
              <c:strCache>
                <c:ptCount val="3"/>
                <c:pt idx="0">
                  <c:v>остварено</c:v>
                </c:pt>
                <c:pt idx="1">
                  <c:v>није остварено</c:v>
                </c:pt>
                <c:pt idx="2">
                  <c:v>нема циљену вредност</c:v>
                </c:pt>
              </c:strCache>
            </c:strRef>
          </c:cat>
          <c:val>
            <c:numRef>
              <c:f>Sheet1!$C$37:$C$39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A3-45FB-9DBF-59ED93BDE63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345259935793293E-2"/>
          <c:y val="0.77904300115542335"/>
          <c:w val="0.88530925385724457"/>
          <c:h val="0.1049650137610279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rgbClr val="0F9ED5">
          <a:lumMod val="60000"/>
          <a:lumOff val="40000"/>
        </a:srgbClr>
      </a:solidFill>
      <a:round/>
    </a:ln>
    <a:effectLst/>
  </c:spPr>
  <c:txPr>
    <a:bodyPr/>
    <a:lstStyle/>
    <a:p>
      <a:pPr>
        <a:defRPr b="0"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BA192-6EA0-4304-AB34-D7291B0EE3EE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0F6B04-75D1-42DD-9E02-C8FB10B59B82}">
      <dgm:prSet phldrT="[Text]" custT="1"/>
      <dgm:spPr>
        <a:solidFill>
          <a:srgbClr val="C00000"/>
        </a:solidFill>
      </dgm:spPr>
      <dgm:t>
        <a:bodyPr/>
        <a:lstStyle/>
        <a:p>
          <a:r>
            <a:rPr lang="sr-Cyrl-RS" sz="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Извештај о плану развоја</a:t>
          </a:r>
          <a:endParaRPr lang="en-US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6E0F0720-588E-4701-851F-564A58D83B74}" type="parTrans" cxnId="{75D6A51F-AF1E-4279-A61C-FC0DAE71DBB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2FE5E7A-D2C0-47C6-A8DD-A648C3EE3CDA}" type="sibTrans" cxnId="{75D6A51F-AF1E-4279-A61C-FC0DAE71DBB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2B4DC4C-DDBA-4FEC-A7FC-C5FD1A1A217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r-Cyrl-RS" sz="1200" dirty="0">
              <a:latin typeface="Century Gothic" panose="020B0502020202020204" pitchFamily="34" charset="0"/>
            </a:rPr>
            <a:t>ГИ СП ЈЛС</a:t>
          </a:r>
          <a:r>
            <a:rPr lang="sr-Cyrl-RS" sz="1500" dirty="0">
              <a:latin typeface="Century Gothic" panose="020B0502020202020204" pitchFamily="34" charset="0"/>
            </a:rPr>
            <a:t> 1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155E64CA-C415-4D59-BC1D-0858723C7C2B}" type="parTrans" cxnId="{5A7C6A06-D191-4DFF-B173-29A09A80B0D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8822976-3BC4-45CF-B240-ACE76844BC18}" type="sibTrans" cxnId="{5A7C6A06-D191-4DFF-B173-29A09A80B0D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CC610FC-4609-476A-9C19-73A8F8577A0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r-Cyrl-RS" sz="1200" dirty="0">
              <a:latin typeface="Century Gothic" panose="020B0502020202020204" pitchFamily="34" charset="0"/>
            </a:rPr>
            <a:t>ГИ СП ЈЛС </a:t>
          </a:r>
          <a:r>
            <a:rPr lang="sr-Cyrl-RS" sz="1500" dirty="0">
              <a:latin typeface="Century Gothic" panose="020B0502020202020204" pitchFamily="34" charset="0"/>
            </a:rPr>
            <a:t>2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2FEC14D4-B1B4-4A65-89F0-2D989D82056F}" type="parTrans" cxnId="{E80C7BAE-E9F4-42B9-9FB5-6C2A46F8EDA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DBA1007-AF1B-4735-8E25-7433B22E70C0}" type="sibTrans" cxnId="{E80C7BAE-E9F4-42B9-9FB5-6C2A46F8EDA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D352525-6E84-4194-80ED-DBBCA028E25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r-Cyrl-RS" sz="1200" dirty="0">
              <a:latin typeface="Century Gothic" panose="020B0502020202020204" pitchFamily="34" charset="0"/>
            </a:rPr>
            <a:t>ГИ СП ЈЛС </a:t>
          </a:r>
          <a:r>
            <a:rPr lang="sr-Cyrl-RS" sz="1500" dirty="0">
              <a:latin typeface="Century Gothic" panose="020B0502020202020204" pitchFamily="34" charset="0"/>
            </a:rPr>
            <a:t>3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08E210E1-DD04-4299-93EA-EE31D7FF91F4}" type="parTrans" cxnId="{B2769646-9106-48B1-8535-819A6174077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F472E8A-4F8C-4D3E-B9B2-3A6AB90462FC}" type="sibTrans" cxnId="{B2769646-9106-48B1-8535-819A6174077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0A08327-7717-478E-AC4A-1BDEC886491A}" type="pres">
      <dgm:prSet presAssocID="{D01BA192-6EA0-4304-AB34-D7291B0EE3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E576B-309D-4DB0-8144-D1E45104551D}" type="pres">
      <dgm:prSet presAssocID="{A10F6B04-75D1-42DD-9E02-C8FB10B59B82}" presName="centerShape" presStyleLbl="node0" presStyleIdx="0" presStyleCnt="1"/>
      <dgm:spPr/>
      <dgm:t>
        <a:bodyPr/>
        <a:lstStyle/>
        <a:p>
          <a:endParaRPr lang="en-US"/>
        </a:p>
      </dgm:t>
    </dgm:pt>
    <dgm:pt modelId="{812FF716-A712-43D0-9371-57B9A1436BA8}" type="pres">
      <dgm:prSet presAssocID="{155E64CA-C415-4D59-BC1D-0858723C7C2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2D610A4-2146-430B-A98F-2534E5FB1B00}" type="pres">
      <dgm:prSet presAssocID="{32B4DC4C-DDBA-4FEC-A7FC-C5FD1A1A21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78B8D-1526-47AE-A719-F0C3879B723F}" type="pres">
      <dgm:prSet presAssocID="{2FEC14D4-B1B4-4A65-89F0-2D989D82056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E2DBEC3-ABE0-4EB7-BE38-00C250735A3E}" type="pres">
      <dgm:prSet presAssocID="{ACC610FC-4609-476A-9C19-73A8F8577A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DC6F8-258F-48B4-A798-C4CB7416355C}" type="pres">
      <dgm:prSet presAssocID="{08E210E1-DD04-4299-93EA-EE31D7FF91F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AD76FDD-75FA-419D-BC02-48468529AEBC}" type="pres">
      <dgm:prSet presAssocID="{ED352525-6E84-4194-80ED-DBBCA028E2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EC31E-7871-42D3-A9C7-FC70CF871212}" type="presOf" srcId="{2FEC14D4-B1B4-4A65-89F0-2D989D82056F}" destId="{C5478B8D-1526-47AE-A719-F0C3879B723F}" srcOrd="0" destOrd="0" presId="urn:microsoft.com/office/officeart/2005/8/layout/radial4"/>
    <dgm:cxn modelId="{B2769646-9106-48B1-8535-819A6174077F}" srcId="{A10F6B04-75D1-42DD-9E02-C8FB10B59B82}" destId="{ED352525-6E84-4194-80ED-DBBCA028E252}" srcOrd="2" destOrd="0" parTransId="{08E210E1-DD04-4299-93EA-EE31D7FF91F4}" sibTransId="{EF472E8A-4F8C-4D3E-B9B2-3A6AB90462FC}"/>
    <dgm:cxn modelId="{E80C7BAE-E9F4-42B9-9FB5-6C2A46F8EDA6}" srcId="{A10F6B04-75D1-42DD-9E02-C8FB10B59B82}" destId="{ACC610FC-4609-476A-9C19-73A8F8577A00}" srcOrd="1" destOrd="0" parTransId="{2FEC14D4-B1B4-4A65-89F0-2D989D82056F}" sibTransId="{6DBA1007-AF1B-4735-8E25-7433B22E70C0}"/>
    <dgm:cxn modelId="{F0CAD0F7-D80D-4C4A-BDE2-981A8331DA55}" type="presOf" srcId="{32B4DC4C-DDBA-4FEC-A7FC-C5FD1A1A2174}" destId="{12D610A4-2146-430B-A98F-2534E5FB1B00}" srcOrd="0" destOrd="0" presId="urn:microsoft.com/office/officeart/2005/8/layout/radial4"/>
    <dgm:cxn modelId="{5E5F16F5-504E-459A-9BF5-79F7FB837369}" type="presOf" srcId="{08E210E1-DD04-4299-93EA-EE31D7FF91F4}" destId="{AC2DC6F8-258F-48B4-A798-C4CB7416355C}" srcOrd="0" destOrd="0" presId="urn:microsoft.com/office/officeart/2005/8/layout/radial4"/>
    <dgm:cxn modelId="{41102BD3-4721-4CB3-BA04-320857CB8448}" type="presOf" srcId="{ED352525-6E84-4194-80ED-DBBCA028E252}" destId="{1AD76FDD-75FA-419D-BC02-48468529AEBC}" srcOrd="0" destOrd="0" presId="urn:microsoft.com/office/officeart/2005/8/layout/radial4"/>
    <dgm:cxn modelId="{99EF6084-8CA1-4ADC-9E59-B8444D71DB61}" type="presOf" srcId="{ACC610FC-4609-476A-9C19-73A8F8577A00}" destId="{8E2DBEC3-ABE0-4EB7-BE38-00C250735A3E}" srcOrd="0" destOrd="0" presId="urn:microsoft.com/office/officeart/2005/8/layout/radial4"/>
    <dgm:cxn modelId="{28D690F2-C4B8-4172-8E1C-7F786AA7265D}" type="presOf" srcId="{A10F6B04-75D1-42DD-9E02-C8FB10B59B82}" destId="{1EBE576B-309D-4DB0-8144-D1E45104551D}" srcOrd="0" destOrd="0" presId="urn:microsoft.com/office/officeart/2005/8/layout/radial4"/>
    <dgm:cxn modelId="{B8ECBC6B-4D9B-4A10-AC19-95D69AD68AC7}" type="presOf" srcId="{155E64CA-C415-4D59-BC1D-0858723C7C2B}" destId="{812FF716-A712-43D0-9371-57B9A1436BA8}" srcOrd="0" destOrd="0" presId="urn:microsoft.com/office/officeart/2005/8/layout/radial4"/>
    <dgm:cxn modelId="{75D6A51F-AF1E-4279-A61C-FC0DAE71DBB0}" srcId="{D01BA192-6EA0-4304-AB34-D7291B0EE3EE}" destId="{A10F6B04-75D1-42DD-9E02-C8FB10B59B82}" srcOrd="0" destOrd="0" parTransId="{6E0F0720-588E-4701-851F-564A58D83B74}" sibTransId="{62FE5E7A-D2C0-47C6-A8DD-A648C3EE3CDA}"/>
    <dgm:cxn modelId="{5A7C6A06-D191-4DFF-B173-29A09A80B0DF}" srcId="{A10F6B04-75D1-42DD-9E02-C8FB10B59B82}" destId="{32B4DC4C-DDBA-4FEC-A7FC-C5FD1A1A2174}" srcOrd="0" destOrd="0" parTransId="{155E64CA-C415-4D59-BC1D-0858723C7C2B}" sibTransId="{C8822976-3BC4-45CF-B240-ACE76844BC18}"/>
    <dgm:cxn modelId="{E84A60FD-0E1E-49CA-A22D-D287E7CEB55B}" type="presOf" srcId="{D01BA192-6EA0-4304-AB34-D7291B0EE3EE}" destId="{B0A08327-7717-478E-AC4A-1BDEC886491A}" srcOrd="0" destOrd="0" presId="urn:microsoft.com/office/officeart/2005/8/layout/radial4"/>
    <dgm:cxn modelId="{0027579B-ADDF-4047-97A5-0D5CA2DDD6E1}" type="presParOf" srcId="{B0A08327-7717-478E-AC4A-1BDEC886491A}" destId="{1EBE576B-309D-4DB0-8144-D1E45104551D}" srcOrd="0" destOrd="0" presId="urn:microsoft.com/office/officeart/2005/8/layout/radial4"/>
    <dgm:cxn modelId="{EA752171-8D66-48F1-BBF6-4013912A3359}" type="presParOf" srcId="{B0A08327-7717-478E-AC4A-1BDEC886491A}" destId="{812FF716-A712-43D0-9371-57B9A1436BA8}" srcOrd="1" destOrd="0" presId="urn:microsoft.com/office/officeart/2005/8/layout/radial4"/>
    <dgm:cxn modelId="{BDA78116-2448-4D36-B1F3-0E8BCDFB2455}" type="presParOf" srcId="{B0A08327-7717-478E-AC4A-1BDEC886491A}" destId="{12D610A4-2146-430B-A98F-2534E5FB1B00}" srcOrd="2" destOrd="0" presId="urn:microsoft.com/office/officeart/2005/8/layout/radial4"/>
    <dgm:cxn modelId="{8C6E033A-2807-4401-BB3E-F03F9C63FD16}" type="presParOf" srcId="{B0A08327-7717-478E-AC4A-1BDEC886491A}" destId="{C5478B8D-1526-47AE-A719-F0C3879B723F}" srcOrd="3" destOrd="0" presId="urn:microsoft.com/office/officeart/2005/8/layout/radial4"/>
    <dgm:cxn modelId="{41D2AF55-AD34-4046-A039-D6F29811BB68}" type="presParOf" srcId="{B0A08327-7717-478E-AC4A-1BDEC886491A}" destId="{8E2DBEC3-ABE0-4EB7-BE38-00C250735A3E}" srcOrd="4" destOrd="0" presId="urn:microsoft.com/office/officeart/2005/8/layout/radial4"/>
    <dgm:cxn modelId="{FCF99AB9-4BE9-4E92-BD47-8FD6DCE2F132}" type="presParOf" srcId="{B0A08327-7717-478E-AC4A-1BDEC886491A}" destId="{AC2DC6F8-258F-48B4-A798-C4CB7416355C}" srcOrd="5" destOrd="0" presId="urn:microsoft.com/office/officeart/2005/8/layout/radial4"/>
    <dgm:cxn modelId="{7CB5FA4D-54FC-43EB-B611-17DAC7D50029}" type="presParOf" srcId="{B0A08327-7717-478E-AC4A-1BDEC886491A}" destId="{1AD76FDD-75FA-419D-BC02-48468529AEBC}" srcOrd="6" destOrd="0" presId="urn:microsoft.com/office/officeart/2005/8/layout/radial4"/>
  </dgm:cxnLst>
  <dgm:bg>
    <a:solidFill>
      <a:schemeClr val="accent5">
        <a:lumMod val="75000"/>
      </a:schemeClr>
    </a:solidFill>
    <a:effectLst>
      <a:outerShdw blurRad="50800" dist="38100" dir="18900000" algn="b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681415-F300-491A-8346-AE9A0F51E2C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021C62-6086-4566-9785-CFC0D7096F8E}">
      <dgm:prSet phldrT="[Text]" custT="1"/>
      <dgm:spPr>
        <a:xfrm>
          <a:off x="0" y="0"/>
          <a:ext cx="3108960" cy="435025"/>
        </a:xfrm>
        <a:prstGeom prst="roundRect">
          <a:avLst>
            <a:gd name="adj" fmla="val 10000"/>
          </a:avLst>
        </a:prstGeom>
        <a:solidFill>
          <a:srgbClr val="44546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r-Cyrl-RS" sz="13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1. </a:t>
          </a:r>
          <a:r>
            <a:rPr lang="sr-Cyrl-RS" sz="11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Припремне активности</a:t>
          </a:r>
        </a:p>
      </dgm:t>
    </dgm:pt>
    <dgm:pt modelId="{2204D33C-4BFD-46B9-8C4F-0B0F87431E5A}" type="parTrans" cxnId="{E3F4D4D2-2168-4A8F-A5D0-A7811B6BE83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0AD4FD83-F435-4C65-BCBB-56AED810E1D7}" type="sibTrans" cxnId="{E3F4D4D2-2168-4A8F-A5D0-A7811B6BE832}">
      <dgm:prSet/>
      <dgm:spPr>
        <a:xfrm>
          <a:off x="2826193" y="333190"/>
          <a:ext cx="282766" cy="282766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89804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B096CC3-3890-4A27-97B2-7ED7263CB3A2}">
      <dgm:prSet phldrT="[Text]" custT="1"/>
      <dgm:spPr>
        <a:xfrm>
          <a:off x="260375" y="514121"/>
          <a:ext cx="3108960" cy="4350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r-Cyrl-RS" sz="13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2</a:t>
          </a:r>
          <a:r>
            <a:rPr lang="sr-Cyrl-RS" sz="11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. </a:t>
          </a:r>
          <a:r>
            <a:rPr lang="sr-Cyrl-RS" sz="11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Прикупљање, систематизовање и тумачење података</a:t>
          </a:r>
          <a:endParaRPr lang="en-GB" sz="11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753BCFB6-B42E-492F-9070-EE7B919CC4B4}" type="parTrans" cxnId="{20D98F7A-2980-4577-8B58-267BF0E10D7C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B0536C9E-A080-4623-BB0F-BB4AB8410BCD}" type="sibTrans" cxnId="{20D98F7A-2980-4577-8B58-267BF0E10D7C}">
      <dgm:prSet/>
      <dgm:spPr>
        <a:xfrm>
          <a:off x="3086568" y="847311"/>
          <a:ext cx="282766" cy="282766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44EC151-ED22-4665-8D1B-B50E3C53990E}">
      <dgm:prSet phldrT="[Text]" custT="1"/>
      <dgm:spPr>
        <a:xfrm>
          <a:off x="516864" y="1028242"/>
          <a:ext cx="3108960" cy="435025"/>
        </a:xfrm>
        <a:prstGeom prst="roundRect">
          <a:avLst>
            <a:gd name="adj" fmla="val 10000"/>
          </a:avLst>
        </a:prstGeom>
        <a:solidFill>
          <a:srgbClr val="44546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r-Cyrl-RS" sz="1300" b="1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3. </a:t>
          </a:r>
          <a:r>
            <a:rPr lang="sr-Cyrl-RS" sz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Израда нацрта извештаја</a:t>
          </a:r>
          <a:endParaRPr lang="en-GB" sz="120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C068373-D4E1-4058-96C7-D0998221FE53}" type="parTrans" cxnId="{92B08C14-B759-49B7-B546-BA35BE425C3B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9EEBA1DA-EA93-4174-9866-A52299B7DC52}" type="sibTrans" cxnId="{92B08C14-B759-49B7-B546-BA35BE425C3B}">
      <dgm:prSet/>
      <dgm:spPr>
        <a:xfrm>
          <a:off x="3343057" y="1361433"/>
          <a:ext cx="282766" cy="282766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787DBB9-501D-4D3D-BC5F-4A103AE07BA0}">
      <dgm:prSet phldrT="[Text]" custT="1"/>
      <dgm:spPr>
        <a:xfrm>
          <a:off x="777239" y="1542364"/>
          <a:ext cx="3108960" cy="4350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r-Cyrl-RS" sz="13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4</a:t>
          </a:r>
          <a:r>
            <a:rPr lang="sr-Cyrl-RS" sz="13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. </a:t>
          </a:r>
          <a:r>
            <a:rPr lang="sr-Cyrl-RS" sz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Усвајање и објављивање извештаја</a:t>
          </a:r>
          <a:endParaRPr lang="en-GB" sz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15812E16-B9C7-4B7C-B217-B7D923978331}" type="parTrans" cxnId="{2477D925-AB4F-4366-BBF2-B5EEAB9B8E8A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BFD09264-8EA9-4048-A13B-906AEFAE5EA6}" type="sibTrans" cxnId="{2477D925-AB4F-4366-BBF2-B5EEAB9B8E8A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9A414ACF-5697-41F0-8228-784E70145C59}" type="pres">
      <dgm:prSet presAssocID="{07681415-F300-491A-8346-AE9A0F51E2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82B5FD-2494-4316-9C48-B7BB3E14BF3B}" type="pres">
      <dgm:prSet presAssocID="{07681415-F300-491A-8346-AE9A0F51E2CA}" presName="dummyMaxCanvas" presStyleCnt="0">
        <dgm:presLayoutVars/>
      </dgm:prSet>
      <dgm:spPr/>
    </dgm:pt>
    <dgm:pt modelId="{7B006883-EB82-47A9-96CB-559A48BF826F}" type="pres">
      <dgm:prSet presAssocID="{07681415-F300-491A-8346-AE9A0F51E2C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AE9F8-CF0F-4575-850C-9545D0EF4FDA}" type="pres">
      <dgm:prSet presAssocID="{07681415-F300-491A-8346-AE9A0F51E2CA}" presName="FourNodes_2" presStyleLbl="node1" presStyleIdx="1" presStyleCnt="4" custScaleY="115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37196-A49F-4B76-B848-D0BB7E2178C7}" type="pres">
      <dgm:prSet presAssocID="{07681415-F300-491A-8346-AE9A0F51E2C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28240-F4D1-429E-8717-62614EAFB117}" type="pres">
      <dgm:prSet presAssocID="{07681415-F300-491A-8346-AE9A0F51E2C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775F8-EE59-4E0E-95AD-6F760047A54B}" type="pres">
      <dgm:prSet presAssocID="{07681415-F300-491A-8346-AE9A0F51E2C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E466C-5D2D-4067-B8CB-ABDB001AC734}" type="pres">
      <dgm:prSet presAssocID="{07681415-F300-491A-8346-AE9A0F51E2C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4711C-69F6-4888-B56B-497A317A2F08}" type="pres">
      <dgm:prSet presAssocID="{07681415-F300-491A-8346-AE9A0F51E2C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B3D9B-D9CC-49E2-9646-16924B4B3D5C}" type="pres">
      <dgm:prSet presAssocID="{07681415-F300-491A-8346-AE9A0F51E2C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97E4C-70EF-4998-904F-4EA620EFE890}" type="pres">
      <dgm:prSet presAssocID="{07681415-F300-491A-8346-AE9A0F51E2C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8D9A4-CC92-4B53-8065-8D965F634A08}" type="pres">
      <dgm:prSet presAssocID="{07681415-F300-491A-8346-AE9A0F51E2C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9E8AF-95D2-4906-B1D5-CC557D129224}" type="pres">
      <dgm:prSet presAssocID="{07681415-F300-491A-8346-AE9A0F51E2C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07D06-917C-4E5E-AE01-94AD8D7AC3A2}" type="presOf" srcId="{D6021C62-6086-4566-9785-CFC0D7096F8E}" destId="{527B3D9B-D9CC-49E2-9646-16924B4B3D5C}" srcOrd="1" destOrd="0" presId="urn:microsoft.com/office/officeart/2005/8/layout/vProcess5"/>
    <dgm:cxn modelId="{2477D925-AB4F-4366-BBF2-B5EEAB9B8E8A}" srcId="{07681415-F300-491A-8346-AE9A0F51E2CA}" destId="{5787DBB9-501D-4D3D-BC5F-4A103AE07BA0}" srcOrd="3" destOrd="0" parTransId="{15812E16-B9C7-4B7C-B217-B7D923978331}" sibTransId="{BFD09264-8EA9-4048-A13B-906AEFAE5EA6}"/>
    <dgm:cxn modelId="{8B8137C4-9308-4856-A552-44DF6D8C9F95}" type="presOf" srcId="{3B096CC3-3890-4A27-97B2-7ED7263CB3A2}" destId="{D53AE9F8-CF0F-4575-850C-9545D0EF4FDA}" srcOrd="0" destOrd="0" presId="urn:microsoft.com/office/officeart/2005/8/layout/vProcess5"/>
    <dgm:cxn modelId="{92B08C14-B759-49B7-B546-BA35BE425C3B}" srcId="{07681415-F300-491A-8346-AE9A0F51E2CA}" destId="{A44EC151-ED22-4665-8D1B-B50E3C53990E}" srcOrd="2" destOrd="0" parTransId="{6C068373-D4E1-4058-96C7-D0998221FE53}" sibTransId="{9EEBA1DA-EA93-4174-9866-A52299B7DC52}"/>
    <dgm:cxn modelId="{EA727C7F-4C43-4805-A204-95BCA0CA2603}" type="presOf" srcId="{D6021C62-6086-4566-9785-CFC0D7096F8E}" destId="{7B006883-EB82-47A9-96CB-559A48BF826F}" srcOrd="0" destOrd="0" presId="urn:microsoft.com/office/officeart/2005/8/layout/vProcess5"/>
    <dgm:cxn modelId="{A409A446-38CC-4F6F-9984-1A0C3BBE37B0}" type="presOf" srcId="{9EEBA1DA-EA93-4174-9866-A52299B7DC52}" destId="{21F4711C-69F6-4888-B56B-497A317A2F08}" srcOrd="0" destOrd="0" presId="urn:microsoft.com/office/officeart/2005/8/layout/vProcess5"/>
    <dgm:cxn modelId="{96A3EDB2-626E-464C-8307-32F3E6BC9550}" type="presOf" srcId="{A44EC151-ED22-4665-8D1B-B50E3C53990E}" destId="{C708D9A4-CC92-4B53-8065-8D965F634A08}" srcOrd="1" destOrd="0" presId="urn:microsoft.com/office/officeart/2005/8/layout/vProcess5"/>
    <dgm:cxn modelId="{20D98F7A-2980-4577-8B58-267BF0E10D7C}" srcId="{07681415-F300-491A-8346-AE9A0F51E2CA}" destId="{3B096CC3-3890-4A27-97B2-7ED7263CB3A2}" srcOrd="1" destOrd="0" parTransId="{753BCFB6-B42E-492F-9070-EE7B919CC4B4}" sibTransId="{B0536C9E-A080-4623-BB0F-BB4AB8410BCD}"/>
    <dgm:cxn modelId="{E3F4D4D2-2168-4A8F-A5D0-A7811B6BE832}" srcId="{07681415-F300-491A-8346-AE9A0F51E2CA}" destId="{D6021C62-6086-4566-9785-CFC0D7096F8E}" srcOrd="0" destOrd="0" parTransId="{2204D33C-4BFD-46B9-8C4F-0B0F87431E5A}" sibTransId="{0AD4FD83-F435-4C65-BCBB-56AED810E1D7}"/>
    <dgm:cxn modelId="{EA393C6D-6580-43BA-B4C5-1D88392CDB66}" type="presOf" srcId="{5787DBB9-501D-4D3D-BC5F-4A103AE07BA0}" destId="{ABE9E8AF-95D2-4906-B1D5-CC557D129224}" srcOrd="1" destOrd="0" presId="urn:microsoft.com/office/officeart/2005/8/layout/vProcess5"/>
    <dgm:cxn modelId="{6222F5DA-DE52-467B-A866-C9710E40D816}" type="presOf" srcId="{3B096CC3-3890-4A27-97B2-7ED7263CB3A2}" destId="{A1597E4C-70EF-4998-904F-4EA620EFE890}" srcOrd="1" destOrd="0" presId="urn:microsoft.com/office/officeart/2005/8/layout/vProcess5"/>
    <dgm:cxn modelId="{5F739CD8-8760-467D-BE9B-94C85E8C4432}" type="presOf" srcId="{5787DBB9-501D-4D3D-BC5F-4A103AE07BA0}" destId="{AE928240-F4D1-429E-8717-62614EAFB117}" srcOrd="0" destOrd="0" presId="urn:microsoft.com/office/officeart/2005/8/layout/vProcess5"/>
    <dgm:cxn modelId="{613A9ED0-A008-4341-BFF2-26BBC7261DFA}" type="presOf" srcId="{A44EC151-ED22-4665-8D1B-B50E3C53990E}" destId="{30337196-A49F-4B76-B848-D0BB7E2178C7}" srcOrd="0" destOrd="0" presId="urn:microsoft.com/office/officeart/2005/8/layout/vProcess5"/>
    <dgm:cxn modelId="{6EC524F8-36CF-4950-BB97-20CA59B0C9FC}" type="presOf" srcId="{0AD4FD83-F435-4C65-BCBB-56AED810E1D7}" destId="{07E775F8-EE59-4E0E-95AD-6F760047A54B}" srcOrd="0" destOrd="0" presId="urn:microsoft.com/office/officeart/2005/8/layout/vProcess5"/>
    <dgm:cxn modelId="{B76C1FBD-71DD-4AD0-ADF4-E2D701F55C23}" type="presOf" srcId="{07681415-F300-491A-8346-AE9A0F51E2CA}" destId="{9A414ACF-5697-41F0-8228-784E70145C59}" srcOrd="0" destOrd="0" presId="urn:microsoft.com/office/officeart/2005/8/layout/vProcess5"/>
    <dgm:cxn modelId="{BF35CE5D-2CC3-4F6C-ADBB-9E058F3BF3A1}" type="presOf" srcId="{B0536C9E-A080-4623-BB0F-BB4AB8410BCD}" destId="{115E466C-5D2D-4067-B8CB-ABDB001AC734}" srcOrd="0" destOrd="0" presId="urn:microsoft.com/office/officeart/2005/8/layout/vProcess5"/>
    <dgm:cxn modelId="{22B60E54-9914-4AF1-B7D8-AF09D6A10B87}" type="presParOf" srcId="{9A414ACF-5697-41F0-8228-784E70145C59}" destId="{6582B5FD-2494-4316-9C48-B7BB3E14BF3B}" srcOrd="0" destOrd="0" presId="urn:microsoft.com/office/officeart/2005/8/layout/vProcess5"/>
    <dgm:cxn modelId="{8497F612-44B4-4DAE-BDF1-77CE5B7FA2E6}" type="presParOf" srcId="{9A414ACF-5697-41F0-8228-784E70145C59}" destId="{7B006883-EB82-47A9-96CB-559A48BF826F}" srcOrd="1" destOrd="0" presId="urn:microsoft.com/office/officeart/2005/8/layout/vProcess5"/>
    <dgm:cxn modelId="{8260ED25-4BE4-492A-8EE8-9942E4E5AA11}" type="presParOf" srcId="{9A414ACF-5697-41F0-8228-784E70145C59}" destId="{D53AE9F8-CF0F-4575-850C-9545D0EF4FDA}" srcOrd="2" destOrd="0" presId="urn:microsoft.com/office/officeart/2005/8/layout/vProcess5"/>
    <dgm:cxn modelId="{76715F71-D25E-4B6F-8912-864A5B965468}" type="presParOf" srcId="{9A414ACF-5697-41F0-8228-784E70145C59}" destId="{30337196-A49F-4B76-B848-D0BB7E2178C7}" srcOrd="3" destOrd="0" presId="urn:microsoft.com/office/officeart/2005/8/layout/vProcess5"/>
    <dgm:cxn modelId="{F3C10A06-B766-4DD7-86B6-B97B5C111FA3}" type="presParOf" srcId="{9A414ACF-5697-41F0-8228-784E70145C59}" destId="{AE928240-F4D1-429E-8717-62614EAFB117}" srcOrd="4" destOrd="0" presId="urn:microsoft.com/office/officeart/2005/8/layout/vProcess5"/>
    <dgm:cxn modelId="{7FD02AA3-B097-41B2-A70A-123045793A55}" type="presParOf" srcId="{9A414ACF-5697-41F0-8228-784E70145C59}" destId="{07E775F8-EE59-4E0E-95AD-6F760047A54B}" srcOrd="5" destOrd="0" presId="urn:microsoft.com/office/officeart/2005/8/layout/vProcess5"/>
    <dgm:cxn modelId="{C9E533E9-0B97-4C0F-9176-9F5B505A33C0}" type="presParOf" srcId="{9A414ACF-5697-41F0-8228-784E70145C59}" destId="{115E466C-5D2D-4067-B8CB-ABDB001AC734}" srcOrd="6" destOrd="0" presId="urn:microsoft.com/office/officeart/2005/8/layout/vProcess5"/>
    <dgm:cxn modelId="{DA7C424E-43D2-4288-B1AB-77FE7E9892E0}" type="presParOf" srcId="{9A414ACF-5697-41F0-8228-784E70145C59}" destId="{21F4711C-69F6-4888-B56B-497A317A2F08}" srcOrd="7" destOrd="0" presId="urn:microsoft.com/office/officeart/2005/8/layout/vProcess5"/>
    <dgm:cxn modelId="{8A24C9FF-4592-40A0-9177-54127AC6359D}" type="presParOf" srcId="{9A414ACF-5697-41F0-8228-784E70145C59}" destId="{527B3D9B-D9CC-49E2-9646-16924B4B3D5C}" srcOrd="8" destOrd="0" presId="urn:microsoft.com/office/officeart/2005/8/layout/vProcess5"/>
    <dgm:cxn modelId="{8AB9D531-D942-49AE-8674-F1A435CE2668}" type="presParOf" srcId="{9A414ACF-5697-41F0-8228-784E70145C59}" destId="{A1597E4C-70EF-4998-904F-4EA620EFE890}" srcOrd="9" destOrd="0" presId="urn:microsoft.com/office/officeart/2005/8/layout/vProcess5"/>
    <dgm:cxn modelId="{6FED3E58-C565-471D-A00B-2489ADF483B9}" type="presParOf" srcId="{9A414ACF-5697-41F0-8228-784E70145C59}" destId="{C708D9A4-CC92-4B53-8065-8D965F634A08}" srcOrd="10" destOrd="0" presId="urn:microsoft.com/office/officeart/2005/8/layout/vProcess5"/>
    <dgm:cxn modelId="{1D77C25A-58FE-4A83-A241-DF7F46ABFC14}" type="presParOf" srcId="{9A414ACF-5697-41F0-8228-784E70145C59}" destId="{ABE9E8AF-95D2-4906-B1D5-CC557D129224}" srcOrd="11" destOrd="0" presId="urn:microsoft.com/office/officeart/2005/8/layout/vProcess5"/>
  </dgm:cxnLst>
  <dgm:bg>
    <a:effectLst>
      <a:outerShdw blurRad="50800" dist="38100" dir="13500000" algn="b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E576B-309D-4DB0-8144-D1E45104551D}">
      <dsp:nvSpPr>
        <dsp:cNvPr id="0" name=""/>
        <dsp:cNvSpPr/>
      </dsp:nvSpPr>
      <dsp:spPr>
        <a:xfrm>
          <a:off x="813127" y="1095345"/>
          <a:ext cx="750008" cy="750008"/>
        </a:xfrm>
        <a:prstGeom prst="ellipse">
          <a:avLst/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Извештај о плану развоја</a:t>
          </a:r>
          <a:endParaRPr lang="en-US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922963" y="1205181"/>
        <a:ext cx="530336" cy="530336"/>
      </dsp:txXfrm>
    </dsp:sp>
    <dsp:sp modelId="{812FF716-A712-43D0-9371-57B9A1436BA8}">
      <dsp:nvSpPr>
        <dsp:cNvPr id="0" name=""/>
        <dsp:cNvSpPr/>
      </dsp:nvSpPr>
      <dsp:spPr>
        <a:xfrm rot="12900000">
          <a:off x="302478" y="954900"/>
          <a:ext cx="604300" cy="213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610A4-2146-430B-A98F-2534E5FB1B00}">
      <dsp:nvSpPr>
        <dsp:cNvPr id="0" name=""/>
        <dsp:cNvSpPr/>
      </dsp:nvSpPr>
      <dsp:spPr>
        <a:xfrm>
          <a:off x="867" y="603466"/>
          <a:ext cx="712507" cy="5700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Century Gothic" panose="020B0502020202020204" pitchFamily="34" charset="0"/>
            </a:rPr>
            <a:t>ГИ СП ЈЛС</a:t>
          </a:r>
          <a:r>
            <a:rPr lang="sr-Cyrl-RS" sz="1500" kern="1200" dirty="0">
              <a:latin typeface="Century Gothic" panose="020B0502020202020204" pitchFamily="34" charset="0"/>
            </a:rPr>
            <a:t> 1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17562" y="620161"/>
        <a:ext cx="679117" cy="536616"/>
      </dsp:txXfrm>
    </dsp:sp>
    <dsp:sp modelId="{C5478B8D-1526-47AE-A719-F0C3879B723F}">
      <dsp:nvSpPr>
        <dsp:cNvPr id="0" name=""/>
        <dsp:cNvSpPr/>
      </dsp:nvSpPr>
      <dsp:spPr>
        <a:xfrm rot="16200000">
          <a:off x="885981" y="651147"/>
          <a:ext cx="604300" cy="213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BEC3-ABE0-4EB7-BE38-00C250735A3E}">
      <dsp:nvSpPr>
        <dsp:cNvPr id="0" name=""/>
        <dsp:cNvSpPr/>
      </dsp:nvSpPr>
      <dsp:spPr>
        <a:xfrm>
          <a:off x="831878" y="170870"/>
          <a:ext cx="712507" cy="5700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Century Gothic" panose="020B0502020202020204" pitchFamily="34" charset="0"/>
            </a:rPr>
            <a:t>ГИ СП ЈЛС </a:t>
          </a:r>
          <a:r>
            <a:rPr lang="sr-Cyrl-RS" sz="1500" kern="1200" dirty="0">
              <a:latin typeface="Century Gothic" panose="020B0502020202020204" pitchFamily="34" charset="0"/>
            </a:rPr>
            <a:t>2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848573" y="187565"/>
        <a:ext cx="679117" cy="536616"/>
      </dsp:txXfrm>
    </dsp:sp>
    <dsp:sp modelId="{AC2DC6F8-258F-48B4-A798-C4CB7416355C}">
      <dsp:nvSpPr>
        <dsp:cNvPr id="0" name=""/>
        <dsp:cNvSpPr/>
      </dsp:nvSpPr>
      <dsp:spPr>
        <a:xfrm rot="19500000">
          <a:off x="1469484" y="954900"/>
          <a:ext cx="604300" cy="213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76FDD-75FA-419D-BC02-48468529AEBC}">
      <dsp:nvSpPr>
        <dsp:cNvPr id="0" name=""/>
        <dsp:cNvSpPr/>
      </dsp:nvSpPr>
      <dsp:spPr>
        <a:xfrm>
          <a:off x="1662888" y="603466"/>
          <a:ext cx="712507" cy="5700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Century Gothic" panose="020B0502020202020204" pitchFamily="34" charset="0"/>
            </a:rPr>
            <a:t>ГИ СП ЈЛС </a:t>
          </a:r>
          <a:r>
            <a:rPr lang="sr-Cyrl-RS" sz="1500" kern="1200" dirty="0">
              <a:latin typeface="Century Gothic" panose="020B0502020202020204" pitchFamily="34" charset="0"/>
            </a:rPr>
            <a:t>3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1679583" y="620161"/>
        <a:ext cx="679117" cy="536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06883-EB82-47A9-96CB-559A48BF826F}">
      <dsp:nvSpPr>
        <dsp:cNvPr id="0" name=""/>
        <dsp:cNvSpPr/>
      </dsp:nvSpPr>
      <dsp:spPr>
        <a:xfrm>
          <a:off x="0" y="0"/>
          <a:ext cx="3108960" cy="435025"/>
        </a:xfrm>
        <a:prstGeom prst="roundRect">
          <a:avLst>
            <a:gd name="adj" fmla="val 10000"/>
          </a:avLst>
        </a:prstGeom>
        <a:solidFill>
          <a:srgbClr val="44546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1. </a:t>
          </a:r>
          <a:r>
            <a:rPr lang="sr-Cyrl-RS" sz="1100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Припремне активности</a:t>
          </a:r>
        </a:p>
      </dsp:txBody>
      <dsp:txXfrm>
        <a:off x="12741" y="12741"/>
        <a:ext cx="2602774" cy="409543"/>
      </dsp:txXfrm>
    </dsp:sp>
    <dsp:sp modelId="{D53AE9F8-CF0F-4575-850C-9545D0EF4FDA}">
      <dsp:nvSpPr>
        <dsp:cNvPr id="0" name=""/>
        <dsp:cNvSpPr/>
      </dsp:nvSpPr>
      <dsp:spPr>
        <a:xfrm>
          <a:off x="260375" y="480476"/>
          <a:ext cx="3108960" cy="50231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2</a:t>
          </a:r>
          <a:r>
            <a:rPr lang="sr-Cyrl-RS" sz="11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. </a:t>
          </a:r>
          <a:r>
            <a:rPr lang="sr-Cyrl-RS" sz="1100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Прикупљање, систематизовање и тумачење података</a:t>
          </a:r>
          <a:endParaRPr lang="en-GB" sz="1100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75087" y="495188"/>
        <a:ext cx="2536393" cy="472891"/>
      </dsp:txXfrm>
    </dsp:sp>
    <dsp:sp modelId="{30337196-A49F-4B76-B848-D0BB7E2178C7}">
      <dsp:nvSpPr>
        <dsp:cNvPr id="0" name=""/>
        <dsp:cNvSpPr/>
      </dsp:nvSpPr>
      <dsp:spPr>
        <a:xfrm>
          <a:off x="516864" y="1028242"/>
          <a:ext cx="3108960" cy="435025"/>
        </a:xfrm>
        <a:prstGeom prst="roundRect">
          <a:avLst>
            <a:gd name="adj" fmla="val 10000"/>
          </a:avLst>
        </a:prstGeom>
        <a:solidFill>
          <a:srgbClr val="44546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3. </a:t>
          </a:r>
          <a:r>
            <a:rPr lang="sr-Cyrl-RS" sz="12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Израда нацрта извештаја</a:t>
          </a:r>
          <a:endParaRPr lang="en-GB" sz="1200" kern="120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29605" y="1040983"/>
        <a:ext cx="2544222" cy="409543"/>
      </dsp:txXfrm>
    </dsp:sp>
    <dsp:sp modelId="{AE928240-F4D1-429E-8717-62614EAFB117}">
      <dsp:nvSpPr>
        <dsp:cNvPr id="0" name=""/>
        <dsp:cNvSpPr/>
      </dsp:nvSpPr>
      <dsp:spPr>
        <a:xfrm>
          <a:off x="777239" y="1542364"/>
          <a:ext cx="3108960" cy="4350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4</a:t>
          </a:r>
          <a:r>
            <a:rPr lang="sr-Cyrl-RS" sz="1300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. </a:t>
          </a:r>
          <a:r>
            <a:rPr lang="sr-Cyrl-RS" sz="1200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Усвајање и објављивање извештаја</a:t>
          </a:r>
          <a:endParaRPr lang="en-GB" sz="1200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89980" y="1555105"/>
        <a:ext cx="2540335" cy="409543"/>
      </dsp:txXfrm>
    </dsp:sp>
    <dsp:sp modelId="{07E775F8-EE59-4E0E-95AD-6F760047A54B}">
      <dsp:nvSpPr>
        <dsp:cNvPr id="0" name=""/>
        <dsp:cNvSpPr/>
      </dsp:nvSpPr>
      <dsp:spPr>
        <a:xfrm>
          <a:off x="2826193" y="333190"/>
          <a:ext cx="282766" cy="282766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89804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889815" y="333190"/>
        <a:ext cx="155522" cy="212781"/>
      </dsp:txXfrm>
    </dsp:sp>
    <dsp:sp modelId="{115E466C-5D2D-4067-B8CB-ABDB001AC734}">
      <dsp:nvSpPr>
        <dsp:cNvPr id="0" name=""/>
        <dsp:cNvSpPr/>
      </dsp:nvSpPr>
      <dsp:spPr>
        <a:xfrm>
          <a:off x="3086568" y="847311"/>
          <a:ext cx="282766" cy="282766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150190" y="847311"/>
        <a:ext cx="155522" cy="212781"/>
      </dsp:txXfrm>
    </dsp:sp>
    <dsp:sp modelId="{21F4711C-69F6-4888-B56B-497A317A2F08}">
      <dsp:nvSpPr>
        <dsp:cNvPr id="0" name=""/>
        <dsp:cNvSpPr/>
      </dsp:nvSpPr>
      <dsp:spPr>
        <a:xfrm>
          <a:off x="3343057" y="1361433"/>
          <a:ext cx="282766" cy="282766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406679" y="1361433"/>
        <a:ext cx="155522" cy="2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D512C-250A-4AFA-908F-3E3A85E87043}" type="datetimeFigureOut">
              <a:rPr lang="en-US" smtClean="0"/>
              <a:t>24-Nov-25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8CD5-1A4D-46D6-82B6-C13562F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91A0A-828E-4B53-ACEA-CE2A9828288C}" type="datetimeFigureOut">
              <a:rPr lang="en-US" smtClean="0"/>
              <a:t>24-Nov-25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0CCA1-4F58-4920-A42B-E6EBA3C16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CCA1-4F58-4920-A42B-E6EBA3C16E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8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CCA1-4F58-4920-A42B-E6EBA3C16E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5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4854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0659" y="2569847"/>
            <a:ext cx="6419850" cy="762000"/>
          </a:xfrm>
        </p:spPr>
        <p:txBody>
          <a:bodyPr lIns="0" tIns="45720" rIns="0" bIns="0" anchor="t">
            <a:noAutofit/>
          </a:bodyPr>
          <a:lstStyle>
            <a:lvl1pPr algn="l">
              <a:lnSpc>
                <a:spcPts val="2800"/>
              </a:lnSpc>
              <a:defRPr sz="3400" b="1" cap="all" spc="0" baseline="0">
                <a:latin typeface="+mn-lt"/>
              </a:defRPr>
            </a:lvl1pPr>
          </a:lstStyle>
          <a:p>
            <a:r>
              <a:rPr lang="sr-Cyrl-CS" dirty="0"/>
              <a:t>Наслов презентације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3040" y="3380105"/>
            <a:ext cx="6400800" cy="6572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 i="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dirty="0"/>
              <a:t>Поднаслов презентације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4526756"/>
            <a:ext cx="1051560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200" b="1" spc="140" baseline="0">
                <a:solidFill>
                  <a:schemeClr val="tx1"/>
                </a:solidFill>
              </a:defRPr>
            </a:lvl1pPr>
          </a:lstStyle>
          <a:p>
            <a:fld id="{9C85A252-3C35-4AA2-8A92-D33344637FFB}" type="datetime1">
              <a:rPr lang="sr-Latn-RS" smtClean="0"/>
              <a:pPr/>
              <a:t>24.11.2025.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2590800" y="4526280"/>
            <a:ext cx="1752600" cy="2743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200" b="1" baseline="0"/>
            </a:lvl1pPr>
          </a:lstStyle>
          <a:p>
            <a:pPr lvl="0"/>
            <a:r>
              <a:rPr lang="sr-Cyrl-CS" dirty="0"/>
              <a:t>Локација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dirty="0"/>
              <a:t>Наслов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209550"/>
            <a:ext cx="304800" cy="273844"/>
          </a:xfrm>
        </p:spPr>
        <p:txBody>
          <a:bodyPr/>
          <a:lstStyle/>
          <a:p>
            <a:fld id="{816F4A17-3F0E-467E-9A9B-F37A4897DC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52450" y="1377553"/>
            <a:ext cx="8210550" cy="2670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r-Cyrl-CS" dirty="0"/>
              <a:t>Први ниво</a:t>
            </a:r>
            <a:endParaRPr lang="en-US" dirty="0"/>
          </a:p>
          <a:p>
            <a:pPr lvl="1"/>
            <a:r>
              <a:rPr lang="sr-Cyrl-CS" dirty="0"/>
              <a:t>Други ниво</a:t>
            </a:r>
            <a:endParaRPr lang="en-US" dirty="0"/>
          </a:p>
          <a:p>
            <a:pPr lvl="2"/>
            <a:r>
              <a:rPr lang="sr-Cyrl-CS" dirty="0"/>
              <a:t>Трећи ниво</a:t>
            </a:r>
            <a:endParaRPr lang="en-US" dirty="0"/>
          </a:p>
          <a:p>
            <a:pPr lvl="3"/>
            <a:r>
              <a:rPr lang="sr-Cyrl-CS" dirty="0"/>
              <a:t>Четврти ниво</a:t>
            </a:r>
            <a:endParaRPr lang="en-US" dirty="0"/>
          </a:p>
          <a:p>
            <a:pPr lvl="4"/>
            <a:r>
              <a:rPr lang="sr-Cyrl-CS" dirty="0"/>
              <a:t>Пети ниво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9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"/>
            <a:ext cx="9144000" cy="4279392"/>
          </a:xfrm>
          <a:prstGeom prst="rect">
            <a:avLst/>
          </a:prstGeom>
          <a:solidFill>
            <a:srgbClr val="D8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500" y="495300"/>
            <a:ext cx="8191500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r-Cyrl-CS" dirty="0"/>
              <a:t>Наслов поглавља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6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4A17-3F0E-467E-9A9B-F37A4897DC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52451" y="1377553"/>
            <a:ext cx="3943349" cy="2670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r-Cyrl-CS" dirty="0"/>
              <a:t>Први ниво</a:t>
            </a:r>
            <a:endParaRPr lang="en-US" dirty="0"/>
          </a:p>
          <a:p>
            <a:pPr lvl="1"/>
            <a:r>
              <a:rPr lang="sr-Cyrl-CS" dirty="0"/>
              <a:t>Други ниво</a:t>
            </a:r>
            <a:endParaRPr lang="en-US" dirty="0"/>
          </a:p>
          <a:p>
            <a:pPr lvl="2"/>
            <a:r>
              <a:rPr lang="sr-Cyrl-CS" dirty="0"/>
              <a:t>Трећи ниво</a:t>
            </a:r>
            <a:endParaRPr lang="en-US" dirty="0"/>
          </a:p>
          <a:p>
            <a:pPr lvl="3"/>
            <a:r>
              <a:rPr lang="sr-Cyrl-CS" dirty="0"/>
              <a:t>Четврти ниво</a:t>
            </a:r>
            <a:endParaRPr lang="en-US" dirty="0"/>
          </a:p>
          <a:p>
            <a:pPr lvl="4"/>
            <a:r>
              <a:rPr lang="sr-Cyrl-CS" dirty="0"/>
              <a:t>Пети ниво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 hasCustomPrompt="1"/>
          </p:nvPr>
        </p:nvSpPr>
        <p:spPr>
          <a:xfrm>
            <a:off x="4800600" y="1377553"/>
            <a:ext cx="3943350" cy="2670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sr-Cyrl-CS" dirty="0"/>
              <a:t>Први ниво</a:t>
            </a:r>
            <a:endParaRPr lang="en-US" dirty="0"/>
          </a:p>
          <a:p>
            <a:pPr lvl="1"/>
            <a:r>
              <a:rPr lang="sr-Cyrl-CS" dirty="0"/>
              <a:t>Други ниво</a:t>
            </a:r>
            <a:endParaRPr lang="en-US" dirty="0"/>
          </a:p>
          <a:p>
            <a:pPr lvl="2"/>
            <a:r>
              <a:rPr lang="sr-Cyrl-CS" dirty="0"/>
              <a:t>Трећи ниво</a:t>
            </a:r>
            <a:endParaRPr lang="en-US" dirty="0"/>
          </a:p>
          <a:p>
            <a:pPr lvl="3"/>
            <a:r>
              <a:rPr lang="sr-Cyrl-CS" dirty="0"/>
              <a:t>Четврти ниво</a:t>
            </a:r>
            <a:endParaRPr lang="en-US" dirty="0"/>
          </a:p>
          <a:p>
            <a:pPr lvl="4"/>
            <a:r>
              <a:rPr lang="sr-Cyrl-CS" dirty="0"/>
              <a:t>Пети ниво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500" y="495300"/>
            <a:ext cx="8191500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sr-Cyrl-CS" dirty="0"/>
              <a:t>Наслов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1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495300"/>
            <a:ext cx="8191500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r-Cyrl-CS" dirty="0"/>
              <a:t>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0" y="1377553"/>
            <a:ext cx="8210550" cy="2670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r-Cyrl-CS" dirty="0"/>
              <a:t>Први ниво</a:t>
            </a:r>
            <a:endParaRPr lang="en-US" dirty="0"/>
          </a:p>
          <a:p>
            <a:pPr lvl="1"/>
            <a:r>
              <a:rPr lang="sr-Cyrl-CS" dirty="0"/>
              <a:t>Други ниво</a:t>
            </a:r>
            <a:endParaRPr lang="en-US" dirty="0"/>
          </a:p>
          <a:p>
            <a:pPr lvl="2"/>
            <a:r>
              <a:rPr lang="sr-Cyrl-CS" dirty="0"/>
              <a:t>Трећи ниво</a:t>
            </a:r>
            <a:endParaRPr lang="en-US" dirty="0"/>
          </a:p>
          <a:p>
            <a:pPr lvl="3"/>
            <a:r>
              <a:rPr lang="sr-Cyrl-CS" dirty="0"/>
              <a:t>Четврти ниво</a:t>
            </a:r>
            <a:endParaRPr lang="en-US" dirty="0"/>
          </a:p>
          <a:p>
            <a:pPr lvl="4"/>
            <a:r>
              <a:rPr lang="sr-Cyrl-CS" dirty="0"/>
              <a:t>Пети ниво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3475" y="230981"/>
            <a:ext cx="381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i="0" baseline="0">
                <a:solidFill>
                  <a:schemeClr val="tx1"/>
                </a:solidFill>
              </a:defRPr>
            </a:lvl1pPr>
          </a:lstStyle>
          <a:p>
            <a:fld id="{F390258B-49F7-4DF9-803E-0B322BE77A8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54500"/>
            <a:ext cx="9143997" cy="8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sjp.gov.rs/cir/sema-jp-map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sjp.gov.rs/wp-content/uploads/&#1052;&#1077;&#1090;&#1086;&#1076;&#1086;&#1083;&#1086;&#1075;&#1080;&#1112;&#1072;-&#1079;&#1072;-&#1087;&#1086;&#1074;&#1077;&#1079;&#1080;&#1074;&#1072;&#1114;&#1077;-&#1094;&#1080;&#1113;&#1077;&#1074;&#1072;-&#1044;&#1032;&#1055;-&#1089;&#1072;-&#1094;&#1080;&#1113;&#1077;&#1074;&#1080;&#1084;&#1072;-&#1086;&#1076;&#1088;&#1078;&#1080;&#1074;&#1086;&#1075;-&#1088;&#1072;&#1079;&#1074;&#1086;&#1112;&#1072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rsjp.gov.rs/wp-content/uploads/Prirucnik-za-lokalnu-samoupravu-web_final-19.8.pdf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sjp.gov.rs/wp-content/uploads/Srbija-i-Agenda-2030.-februar-2025.-cirilica-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sjp.gov.rs/wp-content/uploads/&#1048;&#1079;&#1074;&#1077;&#1096;&#1090;&#1072;&#1112;-&#1086;-&#1091;&#1089;&#1082;&#1083;&#1072;&#1106;&#1077;&#1085;&#1086;&#1089;&#1090;&#1080;-&#1087;&#1083;&#1072;&#1085;&#1086;&#1074;&#1072;-&#1088;&#1072;&#1079;&#1074;&#1086;&#1112;&#1072;-&#1032;&#1051;&#1057;-&#1089;&#1072;-&#1055;&#1083;&#1072;&#1085;&#1086;&#1084;-&#1088;&#1072;&#1079;&#1074;&#1086;&#1112;&#1072;-&#1040;&#1055;&#1042;_&#1115;&#1080;&#1088;.pdf" TargetMode="External"/><Relationship Id="rId2" Type="http://schemas.openxmlformats.org/officeDocument/2006/relationships/hyperlink" Target="https://rsjp.gov.rs/wp-content/uploads/&#1040;&#1085;&#1072;&#1083;&#1080;&#1079;&#1072;-&#1087;&#1086;&#1074;&#1077;&#1079;&#1072;&#1085;&#1086;&#1089;&#1090;&#1080;-&#1087;&#1083;&#1072;&#1085;&#1086;&#1074;&#1072;-&#1088;&#1072;&#1079;&#1074;&#1086;&#1112;&#1072;-&#1032;&#1051;&#1057;-&#1089;&#1072;-&#1062;&#1054;&#1056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sjp.gov.rs/wp-content/uploads/&#1057;&#1084;&#1077;&#1088;&#1085;&#1080;&#1094;&#1077;-&#1079;&#1072;-&#1087;&#1088;&#1080;&#1087;&#1088;&#1077;&#1084;&#1091;-&#1080;&#1079;&#1074;&#1077;&#1096;&#1090;&#1072;&#1112;&#1072;-&#1086;-&#1091;&#1095;&#1080;&#1085;&#1094;&#1080;&#1084;&#1072;-&#1089;&#1087;&#1088;&#1086;&#1074;&#1086;&#1106;&#1077;&#1114;&#1072;-&#1087;&#1083;&#1072;&#1085;&#1072;-&#1088;&#1072;&#1079;&#1074;&#1086;&#1112;&#1072;-&#1032;&#1051;&#1057;.pdf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220" y="2218081"/>
            <a:ext cx="743182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Семинар </a:t>
            </a:r>
            <a:r>
              <a:rPr lang="sr-Cyrl-R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sr-Cyrl-R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sr-Cyrl-R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Извештај о учинцима спровођења плана развоја ЈЛС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3219822"/>
            <a:ext cx="9153375" cy="657225"/>
          </a:xfrm>
        </p:spPr>
        <p:txBody>
          <a:bodyPr>
            <a:noAutofit/>
          </a:bodyPr>
          <a:lstStyle/>
          <a:p>
            <a:pPr marL="514350" indent="-342900">
              <a:spcBef>
                <a:spcPts val="6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sr-Cyrl-R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Документа за подршку планирању и извештавању на локалном нивоу</a:t>
            </a:r>
          </a:p>
          <a:p>
            <a:pPr marL="514350" indent="-342900">
              <a:spcBef>
                <a:spcPts val="6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sr-Cyrl-R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Кључни кораци у припреми Извештаја о учинцима спровођења плана развоја ЈЛС</a:t>
            </a:r>
            <a:endParaRPr 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411510"/>
            <a:ext cx="1235110" cy="273844"/>
          </a:xfrm>
        </p:spPr>
        <p:txBody>
          <a:bodyPr/>
          <a:lstStyle/>
          <a:p>
            <a:r>
              <a:rPr lang="sr-Cyrl-RS" dirty="0">
                <a:solidFill>
                  <a:schemeClr val="bg1"/>
                </a:solidFill>
                <a:latin typeface="Century Gothic" panose="020B0502020202020204" pitchFamily="34" charset="0"/>
              </a:rPr>
              <a:t>19.11.2025. </a:t>
            </a:r>
          </a:p>
          <a:p>
            <a:r>
              <a:rPr lang="sr-Cyrl-RS" dirty="0">
                <a:solidFill>
                  <a:schemeClr val="bg1"/>
                </a:solidFill>
                <a:latin typeface="Century Gothic" panose="020B0502020202020204" pitchFamily="34" charset="0"/>
              </a:rPr>
              <a:t>Нови Сад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black background with a flag and text&#10;&#10;AI-generated content may be incorrect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2"/>
          <a:stretch/>
        </p:blipFill>
        <p:spPr bwMode="auto">
          <a:xfrm>
            <a:off x="456570" y="4327888"/>
            <a:ext cx="1003300" cy="53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black screen with white text&#10;&#10;AI-generated content may be incorrect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56529"/>
            <a:ext cx="11557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background with red text&#10;&#10;AI-generated content may be incorrect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75591"/>
            <a:ext cx="103568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kg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56529"/>
            <a:ext cx="1392089" cy="5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35ABE0-264A-9D5A-8DE9-FAC940280F46}"/>
              </a:ext>
            </a:extLst>
          </p:cNvPr>
          <p:cNvSpPr txBox="1">
            <a:spLocks/>
          </p:cNvSpPr>
          <p:nvPr/>
        </p:nvSpPr>
        <p:spPr>
          <a:xfrm>
            <a:off x="7121490" y="847704"/>
            <a:ext cx="1235110" cy="27384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 spc="1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r>
            <a:r>
              <a:rPr lang="sr-Cyrl-RS" dirty="0">
                <a:solidFill>
                  <a:schemeClr val="bg1"/>
                </a:solidFill>
                <a:latin typeface="Century Gothic" panose="020B0502020202020204" pitchFamily="34" charset="0"/>
              </a:rPr>
              <a:t>.11.2025. </a:t>
            </a:r>
          </a:p>
          <a:p>
            <a:r>
              <a:rPr lang="sr-Cyrl-RS" dirty="0">
                <a:solidFill>
                  <a:schemeClr val="bg1"/>
                </a:solidFill>
                <a:latin typeface="Century Gothic" panose="020B0502020202020204" pitchFamily="34" charset="0"/>
              </a:rPr>
              <a:t>Ниш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EF763ED-4F45-244D-AE37-D118D3755FAC}"/>
              </a:ext>
            </a:extLst>
          </p:cNvPr>
          <p:cNvSpPr txBox="1">
            <a:spLocks/>
          </p:cNvSpPr>
          <p:nvPr/>
        </p:nvSpPr>
        <p:spPr>
          <a:xfrm>
            <a:off x="7121490" y="1289794"/>
            <a:ext cx="1410950" cy="27384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200" b="1" kern="1200" spc="1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>
                <a:solidFill>
                  <a:schemeClr val="bg1"/>
                </a:solidFill>
                <a:latin typeface="Century Gothic" panose="020B0502020202020204" pitchFamily="34" charset="0"/>
              </a:rPr>
              <a:t>26.11.2025. </a:t>
            </a:r>
          </a:p>
          <a:p>
            <a:r>
              <a:rPr lang="sr-Cyrl-RS" dirty="0">
                <a:solidFill>
                  <a:schemeClr val="bg1"/>
                </a:solidFill>
                <a:latin typeface="Century Gothic" panose="020B0502020202020204" pitchFamily="34" charset="0"/>
              </a:rPr>
              <a:t>Врњачка Бања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6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82"/>
            <a:ext cx="8191500" cy="638175"/>
          </a:xfrm>
        </p:spPr>
        <p:txBody>
          <a:bodyPr/>
          <a:lstStyle/>
          <a:p>
            <a:pPr algn="ctr"/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Планирање локалног развоја у складу са </a:t>
            </a:r>
            <a:b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Агендом 2030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294" y="1419622"/>
            <a:ext cx="1893169" cy="24265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5838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latin typeface="Century Gothic" panose="020B0502020202020204" pitchFamily="34" charset="0"/>
              </a:rPr>
              <a:t>План развоја ЈЛС</a:t>
            </a: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  <a:p>
            <a:pPr algn="ctr"/>
            <a:r>
              <a:rPr lang="sr-Cyrl-RS" sz="1400" dirty="0">
                <a:latin typeface="Century Gothic" panose="020B0502020202020204" pitchFamily="34" charset="0"/>
              </a:rPr>
              <a:t>Приоритетни циљеви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4335630"/>
            <a:ext cx="3387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https://rsjp.gov.rs/cir/sema-jp-mapa/</a:t>
            </a:r>
            <a:endParaRPr lang="sr-Cyrl-R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4"/>
          <a:srcRect l="6322" t="3499" r="12424" b="4774"/>
          <a:stretch/>
        </p:blipFill>
        <p:spPr bwMode="auto">
          <a:xfrm>
            <a:off x="3506415" y="859253"/>
            <a:ext cx="5541815" cy="3361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303556" y="2931790"/>
            <a:ext cx="1836396" cy="914400"/>
          </a:xfrm>
          <a:prstGeom prst="roundRect">
            <a:avLst/>
          </a:prstGeom>
          <a:solidFill>
            <a:srgbClr val="CFD5EA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Секторске политике – </a:t>
            </a:r>
            <a:r>
              <a:rPr lang="sr-Cyrl-RS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национални ниво</a:t>
            </a:r>
            <a:endParaRPr lang="en-US" sz="105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3556" y="1635646"/>
            <a:ext cx="1836396" cy="914400"/>
          </a:xfrm>
          <a:prstGeom prst="roundRect">
            <a:avLst/>
          </a:prstGeom>
          <a:solidFill>
            <a:srgbClr val="CFD5EA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Агенда 2030/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УН ЦОР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080265" y="2100227"/>
            <a:ext cx="144016" cy="216024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153931" y="2715766"/>
            <a:ext cx="193933" cy="127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2085083" y="3316633"/>
            <a:ext cx="144016" cy="216024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226495" y="3363838"/>
            <a:ext cx="144016" cy="216024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9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60" y="208660"/>
            <a:ext cx="8191500" cy="638175"/>
          </a:xfrm>
        </p:spPr>
        <p:txBody>
          <a:bodyPr/>
          <a:lstStyle/>
          <a:p>
            <a:pPr algn="ctr"/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Повезивање циљева локалних планских докумената са ЦОР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4369375"/>
            <a:ext cx="6755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  <a:hlinkClick r:id="rId2"/>
              </a:rPr>
              <a:t>https://rsjp.gov.rs/wp-content/uploads/</a:t>
            </a:r>
            <a:r>
              <a:rPr lang="sr-Cyrl-RS" sz="1200" dirty="0">
                <a:latin typeface="Century Gothic" panose="020B0502020202020204" pitchFamily="34" charset="0"/>
                <a:hlinkClick r:id="rId2"/>
              </a:rPr>
              <a:t>Методологија-за-повезивање-циљева-ДЈП-са-циљевима-одрживог-развоја.</a:t>
            </a:r>
            <a:r>
              <a:rPr lang="en-US" sz="1200" dirty="0">
                <a:latin typeface="Century Gothic" panose="020B0502020202020204" pitchFamily="34" charset="0"/>
                <a:hlinkClick r:id="rId2"/>
              </a:rPr>
              <a:t>pdf</a:t>
            </a:r>
            <a:endParaRPr lang="sr-Cyrl-R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2773" t="10499" r="32764" b="5863"/>
          <a:stretch/>
        </p:blipFill>
        <p:spPr bwMode="auto">
          <a:xfrm>
            <a:off x="323528" y="771550"/>
            <a:ext cx="2210679" cy="29220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6728" t="13082" r="47163" b="20785"/>
          <a:stretch/>
        </p:blipFill>
        <p:spPr bwMode="auto">
          <a:xfrm>
            <a:off x="4499992" y="925458"/>
            <a:ext cx="1855255" cy="276585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59759" y="833968"/>
            <a:ext cx="2537233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100" u="sng" kern="100" dirty="0">
                <a:solidFill>
                  <a:srgbClr val="467886"/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  <a:hlinkClick r:id="rId5"/>
              </a:rPr>
              <a:t>https://rsjp.gov.rs/wp-content/uploads/Prirucnik-za-lokalnu-samoupravu-web_final-19.8.pdf</a:t>
            </a:r>
            <a:endParaRPr lang="en-US" sz="1100" kern="100" dirty="0"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16340"/>
              </p:ext>
            </p:extLst>
          </p:nvPr>
        </p:nvGraphicFramePr>
        <p:xfrm>
          <a:off x="2475909" y="908807"/>
          <a:ext cx="1988805" cy="1676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{1FECB4D8-DB02-4DC6-A0A2-4F2EBAE1DC90}</a:tableStyleId>
              </a:tblPr>
              <a:tblGrid>
                <a:gridCol w="1988805">
                  <a:extLst>
                    <a:ext uri="{9D8B030D-6E8A-4147-A177-3AD203B41FA5}">
                      <a16:colId xmlns:a16="http://schemas.microsoft.com/office/drawing/2014/main" val="2579060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100" kern="1200" dirty="0">
                          <a:effectLst/>
                          <a:latin typeface="Century Gothic" panose="020B0502020202020204" pitchFamily="34" charset="0"/>
                        </a:rPr>
                        <a:t>Карактеристика/статус показатеља </a:t>
                      </a:r>
                    </a:p>
                    <a:p>
                      <a:pPr algn="ctr"/>
                      <a:r>
                        <a:rPr lang="sr-Cyrl-RS" sz="900" kern="1200" dirty="0">
                          <a:effectLst/>
                          <a:latin typeface="Century Gothic" panose="020B0502020202020204" pitchFamily="34" charset="0"/>
                        </a:rPr>
                        <a:t>у односу на показатељ</a:t>
                      </a:r>
                      <a:r>
                        <a:rPr lang="sr-Cyrl-RS" sz="900" kern="1200" baseline="0" dirty="0">
                          <a:effectLst/>
                          <a:latin typeface="Century Gothic" panose="020B0502020202020204" pitchFamily="34" charset="0"/>
                        </a:rPr>
                        <a:t> ЦОР</a:t>
                      </a:r>
                      <a:endParaRPr lang="en-US" sz="9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8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8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Идентичан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24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Прилагођен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94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Допунски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4324356"/>
                  </a:ext>
                </a:extLst>
              </a:tr>
            </a:tbl>
          </a:graphicData>
        </a:graphic>
      </p:graphicFrame>
      <p:sp>
        <p:nvSpPr>
          <p:cNvPr id="15" name="Striped Right Arrow 14"/>
          <p:cNvSpPr/>
          <p:nvPr/>
        </p:nvSpPr>
        <p:spPr>
          <a:xfrm>
            <a:off x="3022491" y="2798656"/>
            <a:ext cx="866635" cy="256857"/>
          </a:xfrm>
          <a:prstGeom prst="stripedRightArrow">
            <a:avLst/>
          </a:prstGeom>
          <a:solidFill>
            <a:srgbClr val="358381"/>
          </a:solidFill>
          <a:ln>
            <a:solidFill>
              <a:srgbClr val="3583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22072" y="3707608"/>
            <a:ext cx="10126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ЈЛС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17095" y="2011608"/>
            <a:ext cx="2275383" cy="1568254"/>
            <a:chOff x="6617095" y="2011608"/>
            <a:chExt cx="2275383" cy="1568254"/>
          </a:xfrm>
          <a:effectLst/>
        </p:grpSpPr>
        <p:sp>
          <p:nvSpPr>
            <p:cNvPr id="13" name="Rectangular Callout 12"/>
            <p:cNvSpPr/>
            <p:nvPr/>
          </p:nvSpPr>
          <p:spPr>
            <a:xfrm>
              <a:off x="6617095" y="2211710"/>
              <a:ext cx="2275383" cy="1368152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rgbClr val="35838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Cyrl-RS" sz="2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!</a:t>
              </a:r>
              <a:r>
                <a:rPr lang="sr-Cyrl-RS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sr-Cyrl-RS" sz="11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Како се идентификују/одређују показатељи за праћење локалног развоја усклађени са показатељима ЦОР </a:t>
              </a:r>
              <a:endParaRPr lang="en-US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6336" y="2011608"/>
              <a:ext cx="347502" cy="34049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453810" y="3872297"/>
            <a:ext cx="376626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Уредба</a:t>
            </a:r>
            <a:r>
              <a:rPr lang="sr-Cyrl-RS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о методологији израде ДЈП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1950152" y="3579862"/>
            <a:ext cx="317592" cy="220441"/>
          </a:xfrm>
          <a:prstGeom prst="downArrow">
            <a:avLst/>
          </a:prstGeom>
          <a:solidFill>
            <a:srgbClr val="358381"/>
          </a:solidFill>
          <a:ln w="3175">
            <a:solidFill>
              <a:srgbClr val="3583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7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699542"/>
            <a:ext cx="3168352" cy="3514437"/>
            <a:chOff x="179512" y="699542"/>
            <a:chExt cx="3168352" cy="3514437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19095" t="6890" r="19760" b="6378"/>
            <a:stretch/>
          </p:blipFill>
          <p:spPr bwMode="auto">
            <a:xfrm>
              <a:off x="179512" y="699542"/>
              <a:ext cx="3168352" cy="25183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3"/>
            <a:srcRect l="20120" t="48700" r="39926" b="18189"/>
            <a:stretch/>
          </p:blipFill>
          <p:spPr bwMode="auto">
            <a:xfrm>
              <a:off x="251520" y="3147814"/>
              <a:ext cx="2064212" cy="10661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/>
          <p:cNvPicPr/>
          <p:nvPr/>
        </p:nvPicPr>
        <p:blipFill rotWithShape="1">
          <a:blip r:embed="rId4"/>
          <a:srcRect l="18443" t="40670" r="19942" b="4907"/>
          <a:stretch/>
        </p:blipFill>
        <p:spPr bwMode="auto">
          <a:xfrm>
            <a:off x="3203848" y="841673"/>
            <a:ext cx="374441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1564" y="19803"/>
            <a:ext cx="8191500" cy="638175"/>
          </a:xfrm>
        </p:spPr>
        <p:txBody>
          <a:bodyPr/>
          <a:lstStyle/>
          <a:p>
            <a:pPr algn="ctr"/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Повезивање ДЈП са циљевима и потциљевима одрживог развоја – национални ниво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24162" t="16726" r="44944" b="13393"/>
          <a:stretch/>
        </p:blipFill>
        <p:spPr bwMode="auto">
          <a:xfrm>
            <a:off x="6954866" y="968792"/>
            <a:ext cx="2064212" cy="2683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95936" y="4445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  <a:hlinkClick r:id="rId6"/>
              </a:rPr>
              <a:t>https://rsjp.gov.rs/wp-content/uploads/Srbija-i-Agenda-2030.-februar-2025.-cirilica-.pdf</a:t>
            </a:r>
            <a:endParaRPr lang="sr-Cyrl-R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9709" y="3586266"/>
            <a:ext cx="47045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sr-Cyrl-RS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Модел</a:t>
            </a:r>
            <a:r>
              <a:rPr lang="sr-Cyrl-RS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према којем се може сагледати и приказати</a:t>
            </a:r>
          </a:p>
          <a:p>
            <a:r>
              <a:rPr lang="sr-Cyrl-RS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Допринос планског оквира </a:t>
            </a:r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ЈЛС</a:t>
            </a:r>
            <a:r>
              <a:rPr lang="sr-Cyrl-RS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спровођењу Агенде 2030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03848" y="1163964"/>
            <a:ext cx="144016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2">
            <a:extLst>
              <a:ext uri="{FF2B5EF4-FFF2-40B4-BE49-F238E27FC236}">
                <a16:creationId xmlns:a16="http://schemas.microsoft.com/office/drawing/2014/main" id="{55F7D813-D780-4335-0AC4-3B9983EE2DFF}"/>
              </a:ext>
            </a:extLst>
          </p:cNvPr>
          <p:cNvSpPr/>
          <p:nvPr/>
        </p:nvSpPr>
        <p:spPr>
          <a:xfrm>
            <a:off x="6775434" y="1124738"/>
            <a:ext cx="144016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96903-BBDF-B8A2-0252-4E0F75F88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222" y="3586702"/>
            <a:ext cx="347502" cy="3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8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92" y="111207"/>
            <a:ext cx="8837396" cy="638175"/>
          </a:xfrm>
        </p:spPr>
        <p:txBody>
          <a:bodyPr/>
          <a:lstStyle/>
          <a:p>
            <a:pPr algn="ctr"/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Начин одређивања усклађености циљева и мера у хијерархијски повезаним планским документима и усклађености са ЦОР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4286165"/>
            <a:ext cx="65527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hlinkClick r:id="rId2"/>
              </a:rPr>
              <a:t>https://rsjp.gov.rs/wp-content/uploads/</a:t>
            </a:r>
            <a:r>
              <a:rPr lang="sr-Cyrl-RS" sz="1000" dirty="0">
                <a:latin typeface="Century Gothic" panose="020B0502020202020204" pitchFamily="34" charset="0"/>
                <a:hlinkClick r:id="rId2"/>
              </a:rPr>
              <a:t>Анализа-повезаности-планова-развоја-ЈЛС-са-ЦОР.</a:t>
            </a:r>
            <a:r>
              <a:rPr lang="en-US" sz="1000" dirty="0" smtClean="0">
                <a:latin typeface="Century Gothic" panose="020B0502020202020204" pitchFamily="34" charset="0"/>
                <a:hlinkClick r:id="rId2"/>
              </a:rPr>
              <a:t>pdf</a:t>
            </a:r>
            <a:endParaRPr lang="en-US" sz="1000" dirty="0" smtClean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  <a:hlinkClick r:id="rId3"/>
            </a:endParaRPr>
          </a:p>
          <a:p>
            <a:r>
              <a:rPr lang="en-US" sz="1000" dirty="0" smtClean="0">
                <a:latin typeface="Century Gothic" panose="020B0502020202020204" pitchFamily="34" charset="0"/>
                <a:hlinkClick r:id="rId3"/>
              </a:rPr>
              <a:t>https</a:t>
            </a:r>
            <a:r>
              <a:rPr lang="en-US" sz="1000" dirty="0">
                <a:latin typeface="Century Gothic" panose="020B0502020202020204" pitchFamily="34" charset="0"/>
                <a:hlinkClick r:id="rId3"/>
              </a:rPr>
              <a:t>://rsjp.gov.rs/wp-content/uploads/</a:t>
            </a:r>
            <a:r>
              <a:rPr lang="sr-Cyrl-RS" sz="1000" dirty="0">
                <a:latin typeface="Century Gothic" panose="020B0502020202020204" pitchFamily="34" charset="0"/>
                <a:hlinkClick r:id="rId3"/>
              </a:rPr>
              <a:t>Извештај-о-усклађености-планова-развоја-ЈЛС-са-Планом-развоја-АПВ_ћир.</a:t>
            </a:r>
            <a:r>
              <a:rPr lang="en-US" sz="1000" dirty="0">
                <a:latin typeface="Century Gothic" panose="020B0502020202020204" pitchFamily="34" charset="0"/>
                <a:hlinkClick r:id="rId3"/>
              </a:rPr>
              <a:t>pdf</a:t>
            </a:r>
            <a:endParaRPr lang="sr-Cyrl-R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3408" y="3827763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ЈЛС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92240" y="2052980"/>
            <a:ext cx="2566243" cy="1774783"/>
            <a:chOff x="6300192" y="2059813"/>
            <a:chExt cx="2566243" cy="1774783"/>
          </a:xfrm>
        </p:grpSpPr>
        <p:sp>
          <p:nvSpPr>
            <p:cNvPr id="8" name="Rectangular Callout 7"/>
            <p:cNvSpPr/>
            <p:nvPr/>
          </p:nvSpPr>
          <p:spPr>
            <a:xfrm>
              <a:off x="6300192" y="2291694"/>
              <a:ext cx="2566243" cy="1542902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!</a:t>
              </a:r>
              <a:r>
                <a:rPr lang="sr-Cyrl-R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sr-Cyrl-RS" sz="11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Како се циљеви/мере плана развоја усклађују са хијерархијски вишим планским документима</a:t>
              </a:r>
            </a:p>
            <a:p>
              <a:r>
                <a:rPr lang="sr-Cyrl-RS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!</a:t>
              </a:r>
              <a:r>
                <a:rPr lang="sr-Cyrl-R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sr-Cyrl-RS" sz="11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Како се ЦОР прилагођавају локалном нивоу планирања (одабир показатеља) </a:t>
              </a:r>
              <a:endParaRPr lang="en-US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399473" y="2059813"/>
              <a:ext cx="351482" cy="35148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146302" y="947902"/>
            <a:ext cx="2704228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Преглед начина приказивања веза са ЦОР у плановима развоја ЈЛС и „</a:t>
            </a:r>
            <a:r>
              <a:rPr lang="sr-Cyrl-RS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покривеностˮ</a:t>
            </a:r>
            <a:r>
              <a:rPr lang="sr-Cyrl-R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 појединачних ЦОР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/>
          <a:srcRect l="33570" t="11621" r="34190" b="6835"/>
          <a:stretch/>
        </p:blipFill>
        <p:spPr bwMode="auto">
          <a:xfrm>
            <a:off x="3970329" y="987574"/>
            <a:ext cx="2198211" cy="3173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/>
          <a:srcRect l="27565" t="12901" r="46214" b="25405"/>
          <a:stretch/>
        </p:blipFill>
        <p:spPr bwMode="auto">
          <a:xfrm>
            <a:off x="237802" y="824345"/>
            <a:ext cx="2317974" cy="279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3619886"/>
            <a:ext cx="3326762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За појединачне планове развоја представљене су везе са циљевима и мерама Плана развоја АП Војводина 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2378" y="1419623"/>
            <a:ext cx="1525566" cy="17635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lvl="0"/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Препоруке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sr-Cyrl-RS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 усклађивање показатеља приоритетних циљева планова развоја ЈЛС са показатељима Плана развоја АПВ и показатељима ЦОР 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8540" y="1559294"/>
            <a:ext cx="2681990" cy="441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Препоруке</a:t>
            </a:r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r-Cyrl-RS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 интеграцију ЦОР у планска документа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1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16" y="61367"/>
            <a:ext cx="8568952" cy="638175"/>
          </a:xfrm>
        </p:spPr>
        <p:txBody>
          <a:bodyPr/>
          <a:lstStyle/>
          <a:p>
            <a:pPr algn="ctr"/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Извештавање о доприносу остваривању ЦОР путем извештавања о остваривању циљева планских докумената 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15244"/>
              </p:ext>
            </p:extLst>
          </p:nvPr>
        </p:nvGraphicFramePr>
        <p:xfrm>
          <a:off x="2555776" y="925378"/>
          <a:ext cx="4429016" cy="1862396"/>
        </p:xfrm>
        <a:graphic>
          <a:graphicData uri="http://schemas.openxmlformats.org/drawingml/2006/table">
            <a:tbl>
              <a:tblPr firstRow="1" firstCol="1" bandRow="1"/>
              <a:tblGrid>
                <a:gridCol w="1107254">
                  <a:extLst>
                    <a:ext uri="{9D8B030D-6E8A-4147-A177-3AD203B41FA5}">
                      <a16:colId xmlns:a16="http://schemas.microsoft.com/office/drawing/2014/main" val="3995094872"/>
                    </a:ext>
                  </a:extLst>
                </a:gridCol>
                <a:gridCol w="1107254">
                  <a:extLst>
                    <a:ext uri="{9D8B030D-6E8A-4147-A177-3AD203B41FA5}">
                      <a16:colId xmlns:a16="http://schemas.microsoft.com/office/drawing/2014/main" val="1909022066"/>
                    </a:ext>
                  </a:extLst>
                </a:gridCol>
                <a:gridCol w="1107254">
                  <a:extLst>
                    <a:ext uri="{9D8B030D-6E8A-4147-A177-3AD203B41FA5}">
                      <a16:colId xmlns:a16="http://schemas.microsoft.com/office/drawing/2014/main" val="1121884633"/>
                    </a:ext>
                  </a:extLst>
                </a:gridCol>
                <a:gridCol w="1107254">
                  <a:extLst>
                    <a:ext uri="{9D8B030D-6E8A-4147-A177-3AD203B41FA5}">
                      <a16:colId xmlns:a16="http://schemas.microsoft.com/office/drawing/2014/main" val="1577398493"/>
                    </a:ext>
                  </a:extLst>
                </a:gridCol>
              </a:tblGrid>
              <a:tr h="17034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en-US" sz="90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Тренд</a:t>
                      </a:r>
                      <a:endParaRPr lang="en-US" sz="90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25898"/>
                  </a:ext>
                </a:extLst>
              </a:tr>
              <a:tr h="32446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Остваривање циљаних вредности показатеља у одређеној години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Кретање вредности показатеља током више година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898502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Остварена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Напредак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975676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Није остварена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Стагнација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33856"/>
                  </a:ext>
                </a:extLst>
              </a:tr>
              <a:tr h="340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Нема утврђену циљану вредност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Погоршање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52916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Нема података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• •</a:t>
                      </a:r>
                      <a:endParaRPr lang="en-US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Осцилације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76840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Нема података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• •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19146"/>
                  </a:ext>
                </a:extLst>
              </a:tr>
            </a:tbl>
          </a:graphicData>
        </a:graphic>
      </p:graphicFrame>
      <p:sp>
        <p:nvSpPr>
          <p:cNvPr id="6" name="Arrow: Right 2"/>
          <p:cNvSpPr/>
          <p:nvPr/>
        </p:nvSpPr>
        <p:spPr>
          <a:xfrm rot="16200000">
            <a:off x="8608027" y="3212960"/>
            <a:ext cx="138131" cy="83509"/>
          </a:xfrm>
          <a:prstGeom prst="right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Arrow: Right 2"/>
          <p:cNvSpPr/>
          <p:nvPr/>
        </p:nvSpPr>
        <p:spPr>
          <a:xfrm>
            <a:off x="8639919" y="3425469"/>
            <a:ext cx="115441" cy="99924"/>
          </a:xfrm>
          <a:prstGeom prst="rightArrow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row: Right 2"/>
          <p:cNvSpPr/>
          <p:nvPr/>
        </p:nvSpPr>
        <p:spPr>
          <a:xfrm rot="5400000">
            <a:off x="8623902" y="3708261"/>
            <a:ext cx="138129" cy="83511"/>
          </a:xfrm>
          <a:prstGeom prst="rightArrow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55776" y="3206835"/>
            <a:ext cx="4419476" cy="1669171"/>
            <a:chOff x="2942156" y="2800896"/>
            <a:chExt cx="4419476" cy="1669171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41740B6-25D4-B4EF-5465-C89D9517C5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9787491"/>
                </p:ext>
              </p:extLst>
            </p:nvPr>
          </p:nvGraphicFramePr>
          <p:xfrm>
            <a:off x="2942156" y="2800896"/>
            <a:ext cx="4419476" cy="1669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0" name="Picture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185649"/>
              <a:ext cx="773656" cy="69870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55776" y="2778482"/>
            <a:ext cx="452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sr-Cyrl-R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sr-Cyrl-RS" sz="9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 сваки показатељ који је у вези са ЦОР у складу са Методологијом за повезивање циљева ДЈП са ЦОР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925" y="3369248"/>
            <a:ext cx="88678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ЈЛС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72123" y="709520"/>
            <a:ext cx="1692365" cy="2476129"/>
            <a:chOff x="7272123" y="709520"/>
            <a:chExt cx="1692365" cy="2476129"/>
          </a:xfrm>
          <a:effectLst/>
        </p:grpSpPr>
        <p:sp>
          <p:nvSpPr>
            <p:cNvPr id="13" name="Rectangular Callout 12"/>
            <p:cNvSpPr/>
            <p:nvPr/>
          </p:nvSpPr>
          <p:spPr>
            <a:xfrm>
              <a:off x="7272123" y="902449"/>
              <a:ext cx="1692365" cy="2283200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Cyrl-RS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!</a:t>
              </a:r>
              <a:r>
                <a:rPr lang="sr-Cyrl-R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sr-Cyrl-RS" sz="11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Како се може извештавати о доприносу локалних планских докумената остваривању ЦОР</a:t>
              </a:r>
            </a:p>
            <a:p>
              <a:r>
                <a:rPr lang="sr-Cyrl-RS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!</a:t>
              </a:r>
              <a:r>
                <a:rPr lang="sr-Cyrl-R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sr-Cyrl-RS" sz="11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Израда добровољног локалног извештаја о спровођењу ЦОР </a:t>
              </a:r>
              <a:endParaRPr lang="en-US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7050" y="709520"/>
              <a:ext cx="347502" cy="347502"/>
            </a:xfrm>
            <a:prstGeom prst="rect">
              <a:avLst/>
            </a:prstGeom>
          </p:spPr>
        </p:pic>
      </p:grpSp>
      <p:pic>
        <p:nvPicPr>
          <p:cNvPr id="16" name="Picture 15"/>
          <p:cNvPicPr/>
          <p:nvPr/>
        </p:nvPicPr>
        <p:blipFill rotWithShape="1">
          <a:blip r:embed="rId5"/>
          <a:srcRect l="21929" t="20727" r="41983" b="6076"/>
          <a:stretch/>
        </p:blipFill>
        <p:spPr bwMode="auto">
          <a:xfrm>
            <a:off x="179512" y="1095278"/>
            <a:ext cx="2289245" cy="2916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617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85" y="267494"/>
            <a:ext cx="8191500" cy="638175"/>
          </a:xfrm>
        </p:spPr>
        <p:txBody>
          <a:bodyPr/>
          <a:lstStyle/>
          <a:p>
            <a:pPr algn="ctr"/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Извештавање о учинцима спровођења плана развоја ЈЛС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3"/>
          <a:srcRect l="33365" t="11419" r="34201" b="6802"/>
          <a:stretch/>
        </p:blipFill>
        <p:spPr bwMode="auto">
          <a:xfrm>
            <a:off x="611560" y="884788"/>
            <a:ext cx="2498329" cy="3097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300192" y="1167295"/>
            <a:ext cx="2448272" cy="1836503"/>
            <a:chOff x="6704697" y="1020685"/>
            <a:chExt cx="1692365" cy="2199137"/>
          </a:xfrm>
        </p:grpSpPr>
        <p:sp>
          <p:nvSpPr>
            <p:cNvPr id="10" name="Rectangular Callout 9"/>
            <p:cNvSpPr/>
            <p:nvPr/>
          </p:nvSpPr>
          <p:spPr>
            <a:xfrm>
              <a:off x="6704697" y="1284898"/>
              <a:ext cx="1692365" cy="1934924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sr-Cyrl-RS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!</a:t>
              </a:r>
              <a:r>
                <a:rPr lang="sr-Cyrl-R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sr-Cyrl-RS" sz="11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Алат за ЈЛС за припрему извештаја</a:t>
              </a:r>
            </a:p>
            <a:p>
              <a:r>
                <a:rPr lang="sr-Cyrl-RS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!</a:t>
              </a:r>
              <a:r>
                <a:rPr lang="sr-Cyrl-R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sr-Cyrl-RS" sz="11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Уједначени метод извештавања за све ЈЛС</a:t>
              </a:r>
            </a:p>
            <a:p>
              <a:r>
                <a:rPr lang="sr-Cyrl-R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!</a:t>
              </a:r>
              <a:r>
                <a:rPr lang="sr-Cyrl-RS" sz="11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sr-Cyrl-RS" sz="11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Могућа примена за различите врсте извештаја </a:t>
              </a:r>
              <a:endParaRPr lang="en-US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2704" y="1020685"/>
              <a:ext cx="347502" cy="34750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195218" y="3459134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ЈЛС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5040" y="1962064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Обрасци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3696" y="1299290"/>
            <a:ext cx="2103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Шема</a:t>
            </a:r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процеса </a:t>
            </a:r>
          </a:p>
          <a:p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припреме извештаја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6179" y="884788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Регулаторни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оквир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6826" y="2486654"/>
            <a:ext cx="217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Најчешћа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питања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одговори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5040" y="3344302"/>
            <a:ext cx="3666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Научене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лекције </a:t>
            </a:r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 основу </a:t>
            </a:r>
          </a:p>
          <a:p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sr-Cyrl-R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извештаја ЈЛС</a:t>
            </a:r>
            <a:endParaRPr lang="en-US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64E65-04DA-4711-D469-7000D5A793E8}"/>
              </a:ext>
            </a:extLst>
          </p:cNvPr>
          <p:cNvSpPr txBox="1"/>
          <p:nvPr/>
        </p:nvSpPr>
        <p:spPr>
          <a:xfrm>
            <a:off x="1619672" y="4375975"/>
            <a:ext cx="662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  <a:hlinkClick r:id="rId5"/>
              </a:rPr>
              <a:t>https://rsjp.gov.rs/wp-content/uploads/</a:t>
            </a:r>
            <a:r>
              <a:rPr lang="sr-Cyrl-CS" sz="1200" dirty="0">
                <a:latin typeface="Century Gothic" panose="020B0502020202020204" pitchFamily="34" charset="0"/>
                <a:hlinkClick r:id="rId5"/>
              </a:rPr>
              <a:t>Смернице-за-припрему-извештаја-о-учинцима-спровођења-плана-развоја-ЈЛС.</a:t>
            </a:r>
            <a:r>
              <a:rPr lang="en-GB" sz="1200" dirty="0">
                <a:latin typeface="Century Gothic" panose="020B0502020202020204" pitchFamily="34" charset="0"/>
                <a:hlinkClick r:id="rId5"/>
              </a:rPr>
              <a:t>pdf</a:t>
            </a:r>
            <a:endParaRPr lang="en-GB" sz="1200" dirty="0">
              <a:latin typeface="Century Gothic" panose="020B0502020202020204" pitchFamily="34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0064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4761075"/>
              </p:ext>
            </p:extLst>
          </p:nvPr>
        </p:nvGraphicFramePr>
        <p:xfrm>
          <a:off x="1043608" y="2067694"/>
          <a:ext cx="237626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71600" y="771550"/>
            <a:ext cx="6624736" cy="957155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52628748"/>
              </p:ext>
            </p:extLst>
          </p:nvPr>
        </p:nvGraphicFramePr>
        <p:xfrm>
          <a:off x="3923928" y="2211710"/>
          <a:ext cx="3886200" cy="19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Down Arrow 14"/>
          <p:cNvSpPr/>
          <p:nvPr/>
        </p:nvSpPr>
        <p:spPr>
          <a:xfrm>
            <a:off x="5364088" y="1777878"/>
            <a:ext cx="360040" cy="384658"/>
          </a:xfrm>
          <a:prstGeom prst="downArrow">
            <a:avLst/>
          </a:prstGeom>
          <a:solidFill>
            <a:srgbClr val="CFD5E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635896" y="2782864"/>
            <a:ext cx="288032" cy="30835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191500" cy="638175"/>
          </a:xfrm>
        </p:spPr>
        <p:txBody>
          <a:bodyPr/>
          <a:lstStyle/>
          <a:p>
            <a:pPr algn="ctr"/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Извештавање о учинцима спровођења плана развоја ЈЛС – кључни кораци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2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990" y="1358858"/>
            <a:ext cx="8191500" cy="638175"/>
          </a:xfrm>
        </p:spPr>
        <p:txBody>
          <a:bodyPr/>
          <a:lstStyle/>
          <a:p>
            <a:pPr algn="ctr"/>
            <a:r>
              <a:rPr lang="sr-Cyrl-RS" dirty="0">
                <a:latin typeface="Century Gothic" panose="020B0502020202020204" pitchFamily="34" charset="0"/>
              </a:rPr>
              <a:t>Хвала на пажњи!</a:t>
            </a:r>
            <a:br>
              <a:rPr lang="sr-Cyrl-RS" dirty="0">
                <a:latin typeface="Century Gothic" panose="020B0502020202020204" pitchFamily="34" charset="0"/>
              </a:rPr>
            </a:br>
            <a:r>
              <a:rPr lang="sr-Cyrl-RS" dirty="0">
                <a:latin typeface="Century Gothic" panose="020B0502020202020204" pitchFamily="34" charset="0"/>
              </a:rPr>
              <a:t/>
            </a:r>
            <a:br>
              <a:rPr lang="sr-Cyrl-R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sr-Cyrl-RS" dirty="0">
                <a:latin typeface="Century Gothic" panose="020B0502020202020204" pitchFamily="34" charset="0"/>
              </a:rPr>
              <a:t/>
            </a:r>
            <a:br>
              <a:rPr lang="sr-Cyrl-R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249045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cap="all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Републички секретаријат за јавне политике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285978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office@rsjp.gov.rs</a:t>
            </a:r>
          </a:p>
        </p:txBody>
      </p:sp>
    </p:spTree>
    <p:extLst>
      <p:ext uri="{BB962C8B-B14F-4D97-AF65-F5344CB8AC3E}">
        <p14:creationId xmlns:p14="http://schemas.microsoft.com/office/powerpoint/2010/main" val="2035667400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RSJP ppt template - CI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SJ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  <a:fontScheme name="Circuit">
    <a:majorFont>
      <a:latin typeface="Tw Cen MT" panose="020B0602020104020603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ircuit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108000"/>
              <a:lumMod val="110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040000" scaled="0"/>
      </a:gradFill>
      <a:gradFill rotWithShape="1">
        <a:gsLst>
          <a:gs pos="0">
            <a:schemeClr val="phClr">
              <a:tint val="94000"/>
              <a:satMod val="105000"/>
              <a:lumMod val="102000"/>
            </a:schemeClr>
          </a:gs>
          <a:gs pos="100000">
            <a:schemeClr val="phClr">
              <a:shade val="74000"/>
              <a:satMod val="128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hueMod val="94000"/>
              <a:satMod val="148000"/>
              <a:lumMod val="150000"/>
            </a:schemeClr>
          </a:gs>
          <a:gs pos="100000">
            <a:schemeClr val="phClr">
              <a:shade val="92000"/>
              <a:hueMod val="104000"/>
              <a:satMod val="140000"/>
              <a:lumMod val="68000"/>
            </a:schemeClr>
          </a:gs>
        </a:gsLst>
        <a:lin ang="5040000" scaled="0"/>
      </a:gradFill>
      <a:blipFill>
        <a:blip xmlns:r="http://schemas.openxmlformats.org/officeDocument/2006/relationships" r:embed="rId1">
          <a:duotone>
            <a:schemeClr val="phClr">
              <a:shade val="88000"/>
              <a:hueMod val="106000"/>
              <a:satMod val="140000"/>
              <a:lumMod val="54000"/>
            </a:schemeClr>
            <a:schemeClr val="phClr">
              <a:tint val="98000"/>
              <a:hueMod val="90000"/>
              <a:satMod val="150000"/>
              <a:lumMod val="16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RSJP ppt template - CIR</Template>
  <TotalTime>1312</TotalTime>
  <Words>484</Words>
  <Application>Microsoft Office PowerPoint</Application>
  <PresentationFormat>On-screen Show (16:9)</PresentationFormat>
  <Paragraphs>102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Century Gothic</vt:lpstr>
      <vt:lpstr>Helvetica</vt:lpstr>
      <vt:lpstr>Times New Roman</vt:lpstr>
      <vt:lpstr>Wingdings</vt:lpstr>
      <vt:lpstr>RSJP ppt template - CIR</vt:lpstr>
      <vt:lpstr>Семинар  Извештај о учинцима спровођења плана развоја ЈЛС</vt:lpstr>
      <vt:lpstr>Планирање локалног развоја у складу са  Агендом 2030</vt:lpstr>
      <vt:lpstr>Повезивање циљева локалних планских докумената са ЦОР</vt:lpstr>
      <vt:lpstr>Повезивање ДЈП са циљевима и потциљевима одрживог развоја – национални ниво</vt:lpstr>
      <vt:lpstr>Начин одређивања усклађености циљева и мера у хијерархијски повезаним планским документима и усклађености са ЦОР</vt:lpstr>
      <vt:lpstr>Извештавање о доприносу остваривању ЦОР путем извештавања о остваривању циљева планских докумената </vt:lpstr>
      <vt:lpstr>Извештавање о учинцима спровођења плана развоја ЈЛС</vt:lpstr>
      <vt:lpstr>Извештавање о учинцима спровођења плана развоја ЈЛС – кључни кораци</vt:lpstr>
      <vt:lpstr>Хвала на пажњи!   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Jasna Atanasijevic</dc:creator>
  <cp:lastModifiedBy>Darinka Radojević</cp:lastModifiedBy>
  <cp:revision>64</cp:revision>
  <cp:lastPrinted>2025-11-18T10:58:15Z</cp:lastPrinted>
  <dcterms:created xsi:type="dcterms:W3CDTF">2016-03-17T12:46:09Z</dcterms:created>
  <dcterms:modified xsi:type="dcterms:W3CDTF">2025-11-24T12:46:35Z</dcterms:modified>
</cp:coreProperties>
</file>