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5" r:id="rId3"/>
    <p:sldId id="290" r:id="rId4"/>
    <p:sldId id="272" r:id="rId5"/>
    <p:sldId id="347" r:id="rId6"/>
    <p:sldId id="291" r:id="rId7"/>
    <p:sldId id="293" r:id="rId8"/>
    <p:sldId id="294" r:id="rId9"/>
    <p:sldId id="282" r:id="rId10"/>
    <p:sldId id="265" r:id="rId11"/>
    <p:sldId id="273" r:id="rId12"/>
    <p:sldId id="280" r:id="rId13"/>
    <p:sldId id="279" r:id="rId14"/>
    <p:sldId id="284" r:id="rId15"/>
    <p:sldId id="285" r:id="rId16"/>
    <p:sldId id="287" r:id="rId17"/>
    <p:sldId id="288" r:id="rId18"/>
    <p:sldId id="289" r:id="rId19"/>
    <p:sldId id="278" r:id="rId20"/>
    <p:sldId id="296" r:id="rId21"/>
    <p:sldId id="274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0F19A92-B24F-4604-B0BF-3C413F56F47D}">
          <p14:sldIdLst>
            <p14:sldId id="256"/>
            <p14:sldId id="275"/>
            <p14:sldId id="290"/>
            <p14:sldId id="272"/>
            <p14:sldId id="347"/>
            <p14:sldId id="291"/>
            <p14:sldId id="293"/>
            <p14:sldId id="294"/>
            <p14:sldId id="282"/>
            <p14:sldId id="265"/>
            <p14:sldId id="273"/>
            <p14:sldId id="280"/>
            <p14:sldId id="279"/>
            <p14:sldId id="284"/>
            <p14:sldId id="285"/>
            <p14:sldId id="287"/>
            <p14:sldId id="288"/>
            <p14:sldId id="289"/>
            <p14:sldId id="278"/>
            <p14:sldId id="296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jana Ilic Zogovic" initials="DIZ" lastIdx="18" clrIdx="0">
    <p:extLst>
      <p:ext uri="{19B8F6BF-5375-455C-9EA6-DF929625EA0E}">
        <p15:presenceInfo xmlns:p15="http://schemas.microsoft.com/office/powerpoint/2012/main" userId="S-1-5-21-3591169755-3473828126-1918027047-1123" providerId="AD"/>
      </p:ext>
    </p:extLst>
  </p:cmAuthor>
  <p:cmAuthor id="2" name="goran.katic" initials="g" lastIdx="1" clrIdx="1"/>
  <p:cmAuthor id="3" name="Mila Marković" initials="MM" lastIdx="8" clrIdx="2">
    <p:extLst>
      <p:ext uri="{19B8F6BF-5375-455C-9EA6-DF929625EA0E}">
        <p15:presenceInfo xmlns:p15="http://schemas.microsoft.com/office/powerpoint/2012/main" userId="S-1-5-21-1487641033-1019195653-2548230883-310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1615D"/>
    <a:srgbClr val="FF2020"/>
    <a:srgbClr val="CC3300"/>
    <a:srgbClr val="D839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433" autoAdjust="0"/>
  </p:normalViewPr>
  <p:slideViewPr>
    <p:cSldViewPr>
      <p:cViewPr varScale="1">
        <p:scale>
          <a:sx n="150" d="100"/>
          <a:sy n="150" d="100"/>
        </p:scale>
        <p:origin x="51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208" d="100"/>
          <a:sy n="208" d="100"/>
        </p:scale>
        <p:origin x="1230" y="-33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01-data03\jp\04%20Sektor%20za%20razvoj\!Analiticki%20brifovi\&#1055;&#1088;&#1077;&#1079;&#1077;&#1085;&#1090;&#1072;&#1094;&#1080;&#1086;&#1085;&#1080;%20&#1084;&#1072;&#1090;&#1077;&#1088;&#1080;&#1112;&#1072;&#1083;%20&#1040;&#1085;&#1072;&#1083;&#1080;&#1090;&#1080;&#1095;&#1082;&#1080;%20&#1089;&#1077;&#1088;&#1074;&#1080;&#1089;\SDG_&#1060;&#1080;&#1085;&#1072;&#1083;&#1085;&#1080;_&#1043;&#1088;&#1072;&#1092;&#1080;&#1082;&#1086;&#1085;&#1080;%20&#1084;&#1084;10%20&#1085;&#1086;&#107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01-data03\jp\04%20Sektor%20za%20razvoj\!Analiticki%20brifovi\&#1055;&#1088;&#1077;&#1079;&#1077;&#1085;&#1090;&#1072;&#1094;&#1080;&#1086;&#1085;&#1080;%20&#1084;&#1072;&#1090;&#1077;&#1088;&#1080;&#1112;&#1072;&#1083;%20&#1040;&#1085;&#1072;&#1083;&#1080;&#1090;&#1080;&#1095;&#1082;&#1080;%20&#1089;&#1077;&#1088;&#1074;&#1080;&#1089;\SDG_&#1060;&#1080;&#1085;&#1072;&#1083;&#1085;&#1080;_&#1043;&#1088;&#1072;&#1092;&#1080;&#1082;&#1086;&#1085;&#1080;%20&#1084;&#1084;10%20&#1085;&#1086;&#107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8A-4195-B780-E2EC2F72B2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8A-4195-B780-E2EC2F72B2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8A-4195-B780-E2EC2F72B2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98A-4195-B780-E2EC2F72B230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98A-4195-B780-E2EC2F72B23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098A-4195-B780-E2EC2F72B230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098A-4195-B780-E2EC2F72B23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098A-4195-B780-E2EC2F72B230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Статистика!$A$2:$A$5</c:f>
              <c:strCache>
                <c:ptCount val="4"/>
                <c:pt idx="0">
                  <c:v>Идентични</c:v>
                </c:pt>
                <c:pt idx="1">
                  <c:v>Прилагођени</c:v>
                </c:pt>
                <c:pt idx="2">
                  <c:v>Допунски</c:v>
                </c:pt>
                <c:pt idx="3">
                  <c:v>Није применљиво</c:v>
                </c:pt>
              </c:strCache>
            </c:strRef>
          </c:cat>
          <c:val>
            <c:numRef>
              <c:f>Статистика!$B$2:$B$5</c:f>
              <c:numCache>
                <c:formatCode>General</c:formatCode>
                <c:ptCount val="4"/>
                <c:pt idx="0">
                  <c:v>36</c:v>
                </c:pt>
                <c:pt idx="1">
                  <c:v>163</c:v>
                </c:pt>
                <c:pt idx="2">
                  <c:v>127</c:v>
                </c:pt>
                <c:pt idx="3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8A-4195-B780-E2EC2F72B230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/>
              <a:t>% Покривености потциљева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'Pokrivenost relativna'!$B$1</c:f>
              <c:strCache>
                <c:ptCount val="1"/>
                <c:pt idx="0">
                  <c:v>% Покривености потциљева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'Pokrivenost relativna'!$A$2:$A$18</c:f>
              <c:strCache>
                <c:ptCount val="17"/>
                <c:pt idx="0">
                  <c:v>1 Свет без сиромаштва</c:v>
                </c:pt>
                <c:pt idx="1">
                  <c:v>2 Свет без глади</c:v>
                </c:pt>
                <c:pt idx="2">
                  <c:v>3 Добро здравље</c:v>
                </c:pt>
                <c:pt idx="3">
                  <c:v>4 Квалитетно образовање</c:v>
                </c:pt>
                <c:pt idx="4">
                  <c:v>5 родна равноправност</c:v>
                </c:pt>
                <c:pt idx="5">
                  <c:v>6 Чиста вода и санитарни услови</c:v>
                </c:pt>
                <c:pt idx="6">
                  <c:v>7 Доступна и обновљива енергија</c:v>
                </c:pt>
                <c:pt idx="7">
                  <c:v>8 Достојанствени рад и економски раст</c:v>
                </c:pt>
                <c:pt idx="8">
                  <c:v>9 Индустрија, иновације и инфраструктура</c:v>
                </c:pt>
                <c:pt idx="9">
                  <c:v>10 Смањење неједнакости</c:v>
                </c:pt>
                <c:pt idx="10">
                  <c:v>11 Одрживи градови </c:v>
                </c:pt>
                <c:pt idx="11">
                  <c:v>12 Одговорна потрошња</c:v>
                </c:pt>
                <c:pt idx="12">
                  <c:v>13 Акција за климу</c:v>
                </c:pt>
                <c:pt idx="13">
                  <c:v>14 Живот под водом</c:v>
                </c:pt>
                <c:pt idx="14">
                  <c:v>15 Живот на земљи</c:v>
                </c:pt>
                <c:pt idx="15">
                  <c:v>16 Мир, правда и снажне институције</c:v>
                </c:pt>
                <c:pt idx="16">
                  <c:v>17 Партнерством до циља</c:v>
                </c:pt>
              </c:strCache>
            </c:strRef>
          </c:cat>
          <c:val>
            <c:numRef>
              <c:f>'Pokrivenost relativna'!$B$2:$B$18</c:f>
              <c:numCache>
                <c:formatCode>0%</c:formatCode>
                <c:ptCount val="17"/>
                <c:pt idx="0">
                  <c:v>0.23076923076923078</c:v>
                </c:pt>
                <c:pt idx="1">
                  <c:v>0.14285714285714285</c:v>
                </c:pt>
                <c:pt idx="2">
                  <c:v>0.21428571428571427</c:v>
                </c:pt>
                <c:pt idx="3">
                  <c:v>0.5</c:v>
                </c:pt>
                <c:pt idx="4">
                  <c:v>0.14285714285714285</c:v>
                </c:pt>
                <c:pt idx="5">
                  <c:v>0.18181818181818182</c:v>
                </c:pt>
                <c:pt idx="6">
                  <c:v>0</c:v>
                </c:pt>
                <c:pt idx="7">
                  <c:v>0.25</c:v>
                </c:pt>
                <c:pt idx="8">
                  <c:v>0.41666666666666669</c:v>
                </c:pt>
                <c:pt idx="9">
                  <c:v>0.21428571428571427</c:v>
                </c:pt>
                <c:pt idx="10">
                  <c:v>0.13333333333333333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7.1428571428571425E-2</c:v>
                </c:pt>
                <c:pt idx="15">
                  <c:v>8.3333333333333329E-2</c:v>
                </c:pt>
                <c:pt idx="16">
                  <c:v>0.29166666666666669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CF-4A61-A2CD-447F3BB1AD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1912831"/>
        <c:axId val="894446095"/>
      </c:barChart>
      <c:catAx>
        <c:axId val="89191283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446095"/>
        <c:crosses val="autoZero"/>
        <c:auto val="1"/>
        <c:lblAlgn val="ctr"/>
        <c:lblOffset val="100"/>
        <c:noMultiLvlLbl val="0"/>
      </c:catAx>
      <c:valAx>
        <c:axId val="894446095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1912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DA521-95B6-446D-9F14-33D781D31720}" type="datetimeFigureOut">
              <a:rPr lang="x-none" smtClean="0"/>
              <a:pPr/>
              <a:t>24-Nov-25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DA643-EF9D-4A26-A364-71060E80EE3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09082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91A0A-828E-4B53-ACEA-CE2A9828288C}" type="datetimeFigureOut">
              <a:rPr lang="en-US" smtClean="0"/>
              <a:pPr/>
              <a:t>24-Nov-25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0CCA1-4F58-4920-A42B-E6EBA3C16E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729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8E440-6798-475A-862C-3DA88BA6C7E3}" type="slidenum">
              <a:rPr lang="sr-Latn-RS" smtClean="0"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5429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CCA1-4F58-4920-A42B-E6EBA3C16E7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07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3997" cy="4526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1"/>
          <a:stretch/>
        </p:blipFill>
        <p:spPr>
          <a:xfrm>
            <a:off x="-36512" y="4515966"/>
            <a:ext cx="9180512" cy="6563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0659" y="2569847"/>
            <a:ext cx="6419850" cy="762000"/>
          </a:xfrm>
        </p:spPr>
        <p:txBody>
          <a:bodyPr lIns="0" tIns="45720" rIns="0" bIns="0" anchor="t">
            <a:noAutofit/>
          </a:bodyPr>
          <a:lstStyle>
            <a:lvl1pPr algn="l">
              <a:lnSpc>
                <a:spcPts val="2800"/>
              </a:lnSpc>
              <a:defRPr sz="3400" b="1" cap="all" spc="0" baseline="0">
                <a:latin typeface="+mn-lt"/>
              </a:defRPr>
            </a:lvl1pPr>
          </a:lstStyle>
          <a:p>
            <a:r>
              <a:rPr lang="sr-Cyrl-CS" dirty="0"/>
              <a:t>Наслов презентације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63040" y="3380105"/>
            <a:ext cx="6400800" cy="657225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1" i="0" spc="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Cyrl-CS" dirty="0"/>
              <a:t>Поднаслов презентације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3040" y="4526756"/>
            <a:ext cx="1051560" cy="273844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200" b="1" spc="140" baseline="0">
                <a:solidFill>
                  <a:schemeClr val="tx1"/>
                </a:solidFill>
              </a:defRPr>
            </a:lvl1pPr>
          </a:lstStyle>
          <a:p>
            <a:fld id="{9C85A252-3C35-4AA2-8A92-D33344637FFB}" type="datetime1">
              <a:rPr lang="x-none" smtClean="0"/>
              <a:pPr/>
              <a:t>24-Nov-25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2590800" y="4526280"/>
            <a:ext cx="1752600" cy="274320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1200" b="1" baseline="0"/>
            </a:lvl1pPr>
          </a:lstStyle>
          <a:p>
            <a:pPr lvl="0"/>
            <a:r>
              <a:rPr lang="sr-Cyrl-CS" dirty="0"/>
              <a:t>Локација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/>
          <a:srcRect l="14110" t="26901" r="55061" b="22701"/>
          <a:stretch/>
        </p:blipFill>
        <p:spPr>
          <a:xfrm>
            <a:off x="-36368" y="-8360"/>
            <a:ext cx="4798329" cy="257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83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209550"/>
            <a:ext cx="304800" cy="273844"/>
          </a:xfrm>
        </p:spPr>
        <p:txBody>
          <a:bodyPr/>
          <a:lstStyle/>
          <a:p>
            <a:fld id="{816F4A17-3F0E-467E-9A9B-F37A4897DC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52450" y="1377553"/>
            <a:ext cx="8210550" cy="26705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r-Cyrl-CS" dirty="0"/>
              <a:t>Први ниво</a:t>
            </a:r>
            <a:endParaRPr lang="en-US" dirty="0"/>
          </a:p>
          <a:p>
            <a:pPr lvl="1"/>
            <a:r>
              <a:rPr lang="sr-Cyrl-CS" dirty="0"/>
              <a:t>Други ниво</a:t>
            </a:r>
            <a:endParaRPr lang="en-US" dirty="0"/>
          </a:p>
          <a:p>
            <a:pPr lvl="2"/>
            <a:r>
              <a:rPr lang="sr-Cyrl-CS" dirty="0"/>
              <a:t>Трећи ниво</a:t>
            </a:r>
            <a:endParaRPr lang="en-US" dirty="0"/>
          </a:p>
          <a:p>
            <a:pPr lvl="3"/>
            <a:r>
              <a:rPr lang="sr-Cyrl-CS" dirty="0"/>
              <a:t>Четврти ниво</a:t>
            </a:r>
            <a:endParaRPr lang="en-US" dirty="0"/>
          </a:p>
          <a:p>
            <a:pPr lvl="4"/>
            <a:r>
              <a:rPr lang="sr-Cyrl-CS" dirty="0"/>
              <a:t>Пети ниво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9" name="Rectangle 8"/>
          <p:cNvSpPr/>
          <p:nvPr userDrawn="1"/>
        </p:nvSpPr>
        <p:spPr>
          <a:xfrm>
            <a:off x="7283922" y="4614390"/>
            <a:ext cx="1660053" cy="555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1"/>
          <a:stretch/>
        </p:blipFill>
        <p:spPr>
          <a:xfrm>
            <a:off x="0" y="4515966"/>
            <a:ext cx="9144000" cy="6563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/>
          <a:srcRect l="14110" t="26901" r="55061" b="22701"/>
          <a:stretch/>
        </p:blipFill>
        <p:spPr>
          <a:xfrm>
            <a:off x="35496" y="4587974"/>
            <a:ext cx="1043607" cy="5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97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"/>
            <a:ext cx="9144000" cy="4544081"/>
          </a:xfrm>
          <a:prstGeom prst="rect">
            <a:avLst/>
          </a:prstGeom>
          <a:solidFill>
            <a:srgbClr val="D83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1500" y="495300"/>
            <a:ext cx="8191500" cy="63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sr-Cyrl-CS" dirty="0"/>
              <a:t>Наслов поглавља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283922" y="4614390"/>
            <a:ext cx="1660053" cy="555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1"/>
          <a:stretch/>
        </p:blipFill>
        <p:spPr>
          <a:xfrm>
            <a:off x="0" y="4515966"/>
            <a:ext cx="9144000" cy="6563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l="14110" t="26901" r="55061" b="22701"/>
          <a:stretch/>
        </p:blipFill>
        <p:spPr>
          <a:xfrm>
            <a:off x="35496" y="4587974"/>
            <a:ext cx="1043607" cy="5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68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F4A17-3F0E-467E-9A9B-F37A4897DC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 hasCustomPrompt="1"/>
          </p:nvPr>
        </p:nvSpPr>
        <p:spPr>
          <a:xfrm>
            <a:off x="552451" y="1377553"/>
            <a:ext cx="3943349" cy="26705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  <a:lvl2pPr>
              <a:defRPr baseline="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r-Cyrl-CS" dirty="0"/>
              <a:t>Први ниво</a:t>
            </a:r>
            <a:endParaRPr lang="en-US" dirty="0"/>
          </a:p>
          <a:p>
            <a:pPr lvl="1"/>
            <a:r>
              <a:rPr lang="sr-Cyrl-CS" dirty="0"/>
              <a:t>Други ниво</a:t>
            </a:r>
            <a:endParaRPr lang="en-US" dirty="0"/>
          </a:p>
          <a:p>
            <a:pPr lvl="2"/>
            <a:r>
              <a:rPr lang="sr-Cyrl-CS" dirty="0"/>
              <a:t>Трећи ниво</a:t>
            </a:r>
            <a:endParaRPr lang="en-US" dirty="0"/>
          </a:p>
          <a:p>
            <a:pPr lvl="3"/>
            <a:r>
              <a:rPr lang="sr-Cyrl-CS" dirty="0"/>
              <a:t>Четврти ниво</a:t>
            </a:r>
            <a:endParaRPr lang="en-US" dirty="0"/>
          </a:p>
          <a:p>
            <a:pPr lvl="4"/>
            <a:r>
              <a:rPr lang="sr-Cyrl-CS" dirty="0"/>
              <a:t>Пети ниво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1" hasCustomPrompt="1"/>
          </p:nvPr>
        </p:nvSpPr>
        <p:spPr>
          <a:xfrm>
            <a:off x="4800600" y="1377553"/>
            <a:ext cx="3943350" cy="26705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sr-Cyrl-CS" dirty="0"/>
              <a:t>Први ниво</a:t>
            </a:r>
            <a:endParaRPr lang="en-US" dirty="0"/>
          </a:p>
          <a:p>
            <a:pPr lvl="1"/>
            <a:r>
              <a:rPr lang="sr-Cyrl-CS" dirty="0"/>
              <a:t>Други ниво</a:t>
            </a:r>
            <a:endParaRPr lang="en-US" dirty="0"/>
          </a:p>
          <a:p>
            <a:pPr lvl="2"/>
            <a:r>
              <a:rPr lang="sr-Cyrl-CS" dirty="0"/>
              <a:t>Трећи ниво</a:t>
            </a:r>
            <a:endParaRPr lang="en-US" dirty="0"/>
          </a:p>
          <a:p>
            <a:pPr lvl="3"/>
            <a:r>
              <a:rPr lang="sr-Cyrl-CS" dirty="0"/>
              <a:t>Четврти ниво</a:t>
            </a:r>
            <a:endParaRPr lang="en-US" dirty="0"/>
          </a:p>
          <a:p>
            <a:pPr lvl="4"/>
            <a:r>
              <a:rPr lang="sr-Cyrl-CS" dirty="0"/>
              <a:t>Пети ниво</a:t>
            </a:r>
            <a:endParaRPr lang="en-US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71500" y="495300"/>
            <a:ext cx="8191500" cy="63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sr-Cyrl-CS" dirty="0"/>
              <a:t>Наслов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1"/>
          <a:stretch/>
        </p:blipFill>
        <p:spPr>
          <a:xfrm>
            <a:off x="0" y="4515966"/>
            <a:ext cx="9134475" cy="6563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/>
          <a:srcRect l="14110" t="26901" r="55061" b="22701"/>
          <a:stretch/>
        </p:blipFill>
        <p:spPr>
          <a:xfrm>
            <a:off x="35496" y="4587974"/>
            <a:ext cx="1043607" cy="5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1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BD17-A961-46FD-B770-DC20F327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0955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D12ED1-1ED8-47A4-8261-EE2886DA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24-Nov-25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8165AF-0946-4F7D-BB03-43AA473EF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74E23E-4716-45E0-83DB-A16160BBC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1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495300"/>
            <a:ext cx="8191500" cy="63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r-Cyrl-CS" dirty="0"/>
              <a:t>Наслов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2450" y="1377553"/>
            <a:ext cx="8210550" cy="26705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r-Cyrl-CS" dirty="0"/>
              <a:t>Први ниво</a:t>
            </a:r>
            <a:endParaRPr lang="en-US" dirty="0"/>
          </a:p>
          <a:p>
            <a:pPr lvl="1"/>
            <a:r>
              <a:rPr lang="sr-Cyrl-CS" dirty="0"/>
              <a:t>Други ниво</a:t>
            </a:r>
            <a:endParaRPr lang="en-US" dirty="0"/>
          </a:p>
          <a:p>
            <a:pPr lvl="2"/>
            <a:r>
              <a:rPr lang="sr-Cyrl-CS" dirty="0"/>
              <a:t>Трећи ниво</a:t>
            </a:r>
            <a:endParaRPr lang="en-US" dirty="0"/>
          </a:p>
          <a:p>
            <a:pPr lvl="3"/>
            <a:r>
              <a:rPr lang="sr-Cyrl-CS" dirty="0"/>
              <a:t>Четврти ниво</a:t>
            </a:r>
            <a:endParaRPr lang="en-US" dirty="0"/>
          </a:p>
          <a:p>
            <a:pPr lvl="4"/>
            <a:r>
              <a:rPr lang="sr-Cyrl-CS" dirty="0"/>
              <a:t>Пети ниво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3475" y="230981"/>
            <a:ext cx="3810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 i="0" baseline="0">
                <a:solidFill>
                  <a:schemeClr val="tx1"/>
                </a:solidFill>
              </a:defRPr>
            </a:lvl1pPr>
          </a:lstStyle>
          <a:p>
            <a:fld id="{F390258B-49F7-4DF9-803E-0B322BE77A8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18"/>
          <a:stretch/>
        </p:blipFill>
        <p:spPr>
          <a:xfrm>
            <a:off x="1" y="4542532"/>
            <a:ext cx="9143997" cy="62150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47651" y="4587974"/>
            <a:ext cx="1660053" cy="555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96"/>
          <a:stretch/>
        </p:blipFill>
        <p:spPr>
          <a:xfrm>
            <a:off x="92923" y="4587974"/>
            <a:ext cx="1238717" cy="50405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283922" y="4614390"/>
            <a:ext cx="1660053" cy="555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11"/>
          <a:stretch/>
        </p:blipFill>
        <p:spPr>
          <a:xfrm>
            <a:off x="0" y="4515966"/>
            <a:ext cx="9134475" cy="6563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10"/>
          <a:srcRect l="14110" t="26901" r="55061" b="22701"/>
          <a:stretch/>
        </p:blipFill>
        <p:spPr>
          <a:xfrm>
            <a:off x="35496" y="4587974"/>
            <a:ext cx="1043607" cy="56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93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1900"/>
        </a:lnSpc>
        <a:spcBef>
          <a:spcPct val="20000"/>
        </a:spcBef>
        <a:buClr>
          <a:srgbClr val="D5313A"/>
        </a:buClr>
        <a:buSzPct val="16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900"/>
        </a:lnSpc>
        <a:spcBef>
          <a:spcPct val="20000"/>
        </a:spcBef>
        <a:buClr>
          <a:srgbClr val="D5313A"/>
        </a:buClr>
        <a:buSzPct val="16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900"/>
        </a:lnSpc>
        <a:spcBef>
          <a:spcPct val="20000"/>
        </a:spcBef>
        <a:buClr>
          <a:srgbClr val="D5313A"/>
        </a:buClr>
        <a:buSzPct val="16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900"/>
        </a:lnSpc>
        <a:spcBef>
          <a:spcPct val="20000"/>
        </a:spcBef>
        <a:buClr>
          <a:srgbClr val="D5313A"/>
        </a:buClr>
        <a:buSzPct val="16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900"/>
        </a:lnSpc>
        <a:spcBef>
          <a:spcPct val="20000"/>
        </a:spcBef>
        <a:buClr>
          <a:srgbClr val="D5313A"/>
        </a:buClr>
        <a:buSzPct val="16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sjp.gov.rs/cir/sema-jp-mapa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jp.gov.rs&#160;" TargetMode="External"/><Relationship Id="rId2" Type="http://schemas.openxmlformats.org/officeDocument/2006/relationships/hyperlink" Target="mailto:mila.markovic@rsjp.gov.r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mailto:rsjp.podaci@rsjp.gov.r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rsjp.gov.rs/cir/analiticki-servi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590361"/>
            <a:ext cx="7717472" cy="7920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600"/>
              </a:spcBef>
              <a:spcAft>
                <a:spcPts val="3000"/>
              </a:spcAft>
            </a:pPr>
            <a:r>
              <a:rPr lang="sr-Cyrl-RS" dirty="0"/>
              <a:t>ОД ПОДАТАКА ДО ДОБРЕ УПРАВЕ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394CD-F56B-94FA-3CAB-EDA21EBBA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483518"/>
            <a:ext cx="381642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6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98314"/>
            <a:ext cx="8784976" cy="720080"/>
          </a:xfrm>
        </p:spPr>
        <p:txBody>
          <a:bodyPr/>
          <a:lstStyle/>
          <a:p>
            <a:pPr algn="ctr"/>
            <a:r>
              <a:rPr lang="sr-Cyrl-RS" dirty="0"/>
              <a:t>Повезивање ДЈП са ЦОР и преговарачким поглављима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08" y="771550"/>
            <a:ext cx="8856984" cy="3456384"/>
          </a:xfrm>
        </p:spPr>
        <p:txBody>
          <a:bodyPr lIns="91440" tIns="182880" rIns="182880" bIns="182880">
            <a:normAutofit/>
          </a:bodyPr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1400" dirty="0">
                <a:hlinkClick r:id="rId3"/>
              </a:rPr>
              <a:t>https://rsjp.gov.rs/cir/sema-jp-mapa/</a:t>
            </a:r>
            <a:r>
              <a:rPr lang="sr-Cyrl-RS" sz="1400" dirty="0"/>
              <a:t> </a:t>
            </a:r>
          </a:p>
          <a:p>
            <a:pPr marL="0" indent="0" algn="ctr">
              <a:lnSpc>
                <a:spcPts val="2000"/>
              </a:lnSpc>
              <a:buNone/>
            </a:pPr>
            <a:endParaRPr lang="sr-Cyrl-C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A4EB8F-3462-4D1F-8E90-EA5551C085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"/>
          <a:stretch/>
        </p:blipFill>
        <p:spPr>
          <a:xfrm>
            <a:off x="683568" y="1347614"/>
            <a:ext cx="79208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7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A9DC59-327D-4489-BBEF-9E77DB949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59582"/>
            <a:ext cx="8210550" cy="1266205"/>
          </a:xfrm>
        </p:spPr>
        <p:txBody>
          <a:bodyPr/>
          <a:lstStyle/>
          <a:p>
            <a:endParaRPr lang="sr-Cyrl-R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17E220-2F32-41BE-9EDF-1B1C44FB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90437"/>
            <a:ext cx="8191500" cy="638175"/>
          </a:xfrm>
        </p:spPr>
        <p:txBody>
          <a:bodyPr/>
          <a:lstStyle/>
          <a:p>
            <a:pPr algn="ctr"/>
            <a:r>
              <a:rPr lang="ru-RU" dirty="0"/>
              <a:t>Мапирање података и показатеља из Аналитичког сервиса ЈЛС са показатељима ЦОР</a:t>
            </a:r>
            <a:br>
              <a:rPr lang="ru-RU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8949A6-6161-4B0C-AF23-E9BE62BAE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91629"/>
            <a:ext cx="3881902" cy="2835529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08171F1-C96F-4620-8869-9A3F9A920D3E}"/>
              </a:ext>
            </a:extLst>
          </p:cNvPr>
          <p:cNvSpPr/>
          <p:nvPr/>
        </p:nvSpPr>
        <p:spPr>
          <a:xfrm>
            <a:off x="4677538" y="2437583"/>
            <a:ext cx="138862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B85590-CBF6-DD2D-B32C-2F6B5D734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1203597"/>
            <a:ext cx="1109302" cy="31235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47D1F5-657A-8646-8637-77CB82254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691" y="1447255"/>
            <a:ext cx="1040450" cy="15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55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E68B04-8165-41B1-8AEF-118D428C1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775370"/>
            <a:ext cx="8748972" cy="3812604"/>
          </a:xfrm>
        </p:spPr>
        <p:txBody>
          <a:bodyPr/>
          <a:lstStyle/>
          <a:p>
            <a:pPr marL="0" indent="0">
              <a:buNone/>
            </a:pPr>
            <a:r>
              <a:rPr lang="sr-Cyrl-RS" dirty="0"/>
              <a:t>Методолошки приступ:</a:t>
            </a:r>
          </a:p>
          <a:p>
            <a:pPr marL="0" indent="0">
              <a:buNone/>
            </a:pPr>
            <a:endParaRPr lang="sr-Cyrl-RS" dirty="0"/>
          </a:p>
          <a:p>
            <a:r>
              <a:rPr lang="sr-Cyrl-RS" dirty="0"/>
              <a:t>УН развио </a:t>
            </a:r>
            <a:r>
              <a:rPr lang="en-US" i="1" dirty="0"/>
              <a:t>Global Indicator Framework</a:t>
            </a:r>
            <a:r>
              <a:rPr lang="en-US" dirty="0"/>
              <a:t> (248 </a:t>
            </a:r>
            <a:r>
              <a:rPr lang="sr-Cyrl-RS" dirty="0"/>
              <a:t>индикатора, 169 пот-циљева)</a:t>
            </a:r>
          </a:p>
          <a:p>
            <a:r>
              <a:rPr lang="sr-Cyrl-RS" dirty="0"/>
              <a:t>РЗС прати 159 индикатора → 64 % покривености на националном нивоу</a:t>
            </a:r>
          </a:p>
          <a:p>
            <a:r>
              <a:rPr lang="sr-Cyrl-RS" dirty="0"/>
              <a:t>РСЈП је развио методологију за повезивање ДЈП са ЦОР, те Аналитичког сервиса са ЦОР.</a:t>
            </a:r>
            <a:endParaRPr lang="en-US" dirty="0"/>
          </a:p>
          <a:p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sr-Cyrl-RS" b="1" dirty="0"/>
              <a:t>Идентични</a:t>
            </a:r>
            <a:r>
              <a:rPr lang="sr-Cyrl-RS" dirty="0"/>
              <a:t> – потпуно поклапање са УН</a:t>
            </a:r>
            <a:r>
              <a:rPr lang="en-US" dirty="0"/>
              <a:t> </a:t>
            </a:r>
            <a:r>
              <a:rPr lang="sr-Cyrl-RS" dirty="0"/>
              <a:t>индикатором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sr-Cyrl-RS" b="1" dirty="0"/>
              <a:t>Прилагођени</a:t>
            </a:r>
            <a:r>
              <a:rPr lang="sr-Cyrl-RS" dirty="0"/>
              <a:t> – делимично поклапање, прати део појава</a:t>
            </a: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sr-Cyrl-RS" b="1" dirty="0"/>
              <a:t>Допунски</a:t>
            </a:r>
            <a:r>
              <a:rPr lang="sr-Cyrl-RS" dirty="0"/>
              <a:t> – није у УН</a:t>
            </a:r>
            <a:r>
              <a:rPr lang="en-US" dirty="0"/>
              <a:t> </a:t>
            </a:r>
            <a:r>
              <a:rPr lang="sr-Cyrl-RS" dirty="0"/>
              <a:t>оквиру, али је локално релевантан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6F9A66-194F-4E91-96FF-706FB2145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234" y="195486"/>
            <a:ext cx="8191500" cy="432048"/>
          </a:xfrm>
        </p:spPr>
        <p:txBody>
          <a:bodyPr/>
          <a:lstStyle/>
          <a:p>
            <a:r>
              <a:rPr lang="ru-RU" dirty="0"/>
              <a:t>Како је изведено усклађивање са ЦОР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86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231001-751D-4A8A-BE9E-4310A4BD9FF5}"/>
              </a:ext>
            </a:extLst>
          </p:cNvPr>
          <p:cNvSpPr/>
          <p:nvPr/>
        </p:nvSpPr>
        <p:spPr>
          <a:xfrm>
            <a:off x="-410600" y="123478"/>
            <a:ext cx="9554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r-Latn-RS" sz="2000" b="1" dirty="0"/>
              <a:t>M</a:t>
            </a:r>
            <a:r>
              <a:rPr lang="sr-Cyrl-RS" sz="2000" b="1" dirty="0" err="1"/>
              <a:t>етодолошке</a:t>
            </a:r>
            <a:r>
              <a:rPr lang="sr-Cyrl-RS" sz="2000" b="1" dirty="0"/>
              <a:t> напомене </a:t>
            </a:r>
            <a:r>
              <a:rPr lang="sr-Cyrl-RS" sz="2000" dirty="0"/>
              <a:t>– документ који везује показатеље ЈЛС са ЦОР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5F1B0-6547-4AF7-ADE1-875C39842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9" y="1131590"/>
            <a:ext cx="4151000" cy="2528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845A64-D525-4F5C-844C-9711ED8AA8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00" y="574986"/>
            <a:ext cx="4502066" cy="399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32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CBC6D5-BBAA-4D00-898B-F5053AEBB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62" y="699542"/>
            <a:ext cx="4171206" cy="3456383"/>
          </a:xfrm>
        </p:spPr>
        <p:txBody>
          <a:bodyPr/>
          <a:lstStyle/>
          <a:p>
            <a:r>
              <a:rPr lang="ru-RU" b="1" dirty="0"/>
              <a:t>Укупно показатеља</a:t>
            </a:r>
            <a:r>
              <a:rPr lang="sr-Latn-RS" b="1" dirty="0"/>
              <a:t> </a:t>
            </a:r>
            <a:r>
              <a:rPr lang="sr-Cyrl-RS" b="1" dirty="0"/>
              <a:t>у</a:t>
            </a:r>
            <a:r>
              <a:rPr lang="en-US" b="1" dirty="0"/>
              <a:t> </a:t>
            </a:r>
            <a:r>
              <a:rPr lang="sr-Cyrl-RS" b="1" dirty="0"/>
              <a:t>Аналитичком сервису</a:t>
            </a:r>
            <a:r>
              <a:rPr lang="ru-RU" b="1" dirty="0"/>
              <a:t>:</a:t>
            </a:r>
            <a:r>
              <a:rPr lang="ru-RU" dirty="0"/>
              <a:t> 519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b="1" dirty="0"/>
              <a:t>Мапирано на ЦОР/SDG:</a:t>
            </a:r>
            <a:r>
              <a:rPr lang="ru-RU" dirty="0"/>
              <a:t> 32</a:t>
            </a:r>
            <a:r>
              <a:rPr lang="en-US" dirty="0"/>
              <a:t>6</a:t>
            </a:r>
            <a:endParaRPr lang="ru-RU" dirty="0"/>
          </a:p>
          <a:p>
            <a:pPr lvl="1"/>
            <a:r>
              <a:rPr lang="ru-RU" dirty="0"/>
              <a:t>Идентични: 36</a:t>
            </a:r>
          </a:p>
          <a:p>
            <a:pPr lvl="1"/>
            <a:r>
              <a:rPr lang="ru-RU" dirty="0"/>
              <a:t>Прилагођени: 163</a:t>
            </a:r>
          </a:p>
          <a:p>
            <a:pPr lvl="1"/>
            <a:r>
              <a:rPr lang="ru-RU" dirty="0"/>
              <a:t>Допунски: 12</a:t>
            </a:r>
            <a:r>
              <a:rPr lang="en-US" dirty="0"/>
              <a:t>7</a:t>
            </a:r>
            <a:endParaRPr lang="ru-RU" dirty="0"/>
          </a:p>
          <a:p>
            <a:pPr marL="457200" lvl="1" indent="0">
              <a:buNone/>
            </a:pPr>
            <a:endParaRPr lang="ru-RU" dirty="0"/>
          </a:p>
          <a:p>
            <a:r>
              <a:rPr lang="ru-RU" b="1" dirty="0"/>
              <a:t>Није применљиво:</a:t>
            </a:r>
            <a:r>
              <a:rPr lang="ru-RU" dirty="0"/>
              <a:t> 19</a:t>
            </a:r>
            <a:r>
              <a:rPr lang="en-US" dirty="0"/>
              <a:t>3</a:t>
            </a: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7B45D8-A5AF-4ADD-B7A0-F25B34AB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72" y="195487"/>
            <a:ext cx="8500392" cy="360040"/>
          </a:xfrm>
        </p:spPr>
        <p:txBody>
          <a:bodyPr/>
          <a:lstStyle/>
          <a:p>
            <a:r>
              <a:rPr lang="sr-Cyrl-RS" dirty="0"/>
              <a:t>Статистика </a:t>
            </a:r>
            <a:r>
              <a:rPr lang="en-US" dirty="0" err="1"/>
              <a:t>показатеља</a:t>
            </a:r>
            <a:br>
              <a:rPr lang="en-US" dirty="0"/>
            </a:br>
            <a:br>
              <a:rPr lang="sr-Cyrl-RS" dirty="0"/>
            </a:b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234115"/>
              </p:ext>
            </p:extLst>
          </p:nvPr>
        </p:nvGraphicFramePr>
        <p:xfrm>
          <a:off x="3851920" y="339502"/>
          <a:ext cx="5179318" cy="3816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5645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72A1173-87B5-4B2D-96DA-7189B98E4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23478"/>
            <a:ext cx="8191500" cy="638175"/>
          </a:xfrm>
        </p:spPr>
        <p:txBody>
          <a:bodyPr/>
          <a:lstStyle/>
          <a:p>
            <a:r>
              <a:rPr lang="sr-Cyrl-RS" dirty="0"/>
              <a:t>Груписање по областима</a:t>
            </a:r>
            <a:r>
              <a:rPr lang="sr-Latn-RS" dirty="0"/>
              <a:t> </a:t>
            </a:r>
            <a:r>
              <a:rPr lang="sr-Cyrl-RS" dirty="0"/>
              <a:t>Аналитичког сервиса ЈЛС</a:t>
            </a:r>
            <a:br>
              <a:rPr lang="sr-Cyrl-RS" dirty="0"/>
            </a:b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B8652A-AD12-4980-B08D-80621BC9C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83518"/>
            <a:ext cx="7095490" cy="402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29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CF9A61-1F4A-4C9A-8DB1-B27653C611F4}"/>
              </a:ext>
            </a:extLst>
          </p:cNvPr>
          <p:cNvSpPr/>
          <p:nvPr/>
        </p:nvSpPr>
        <p:spPr>
          <a:xfrm>
            <a:off x="-410600" y="123478"/>
            <a:ext cx="9554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sr-Cyrl-RS" sz="2000" b="1" dirty="0"/>
              <a:t>ЦОР угао – проценат покривености </a:t>
            </a:r>
            <a:r>
              <a:rPr lang="sr-Cyrl-RS" sz="2000" b="1" dirty="0" err="1"/>
              <a:t>потциљева</a:t>
            </a:r>
            <a:endParaRPr lang="sr-Cyrl-RS" sz="20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3250663-0F86-40FE-880F-72F39EBA52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7654116"/>
              </p:ext>
            </p:extLst>
          </p:nvPr>
        </p:nvGraphicFramePr>
        <p:xfrm>
          <a:off x="1691680" y="523588"/>
          <a:ext cx="5928320" cy="401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921972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D7BA09-FD32-4E2A-8FD9-F0EC031F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91630"/>
            <a:ext cx="8784976" cy="2664295"/>
          </a:xfrm>
        </p:spPr>
        <p:txBody>
          <a:bodyPr/>
          <a:lstStyle/>
          <a:p>
            <a:pPr marL="0" indent="0">
              <a:buNone/>
            </a:pPr>
            <a:br>
              <a:rPr lang="sr-Cyrl-RS" dirty="0"/>
            </a:br>
            <a:endParaRPr lang="sr-Cyrl-RS" b="1" i="1" dirty="0"/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dirty="0"/>
              <a:t>Када подаци почну да се укрштају, почињу да причaју</a:t>
            </a:r>
            <a:endParaRPr lang="sr-Cyrl-RS" sz="2400" i="1" dirty="0"/>
          </a:p>
          <a:p>
            <a:pPr marL="0" indent="0">
              <a:buNone/>
            </a:pPr>
            <a:endParaRPr lang="sr-Cyrl-RS" dirty="0"/>
          </a:p>
          <a:p>
            <a:pPr marL="0" indent="0" algn="ctr">
              <a:buNone/>
            </a:pPr>
            <a:r>
              <a:rPr lang="sr-Cyrl-RS" sz="1600" i="1" dirty="0"/>
              <a:t>Демографија + привреда = нови увид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183535-C9D1-467D-A2B5-B863A998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3478"/>
            <a:ext cx="8712968" cy="1008112"/>
          </a:xfrm>
        </p:spPr>
        <p:txBody>
          <a:bodyPr/>
          <a:lstStyle/>
          <a:p>
            <a:pPr algn="ctr"/>
            <a:r>
              <a:rPr lang="sr-Cyrl-RS" dirty="0"/>
              <a:t>Како користити податке на (још) напреднији начин — укрштање, поређење, учење</a:t>
            </a:r>
          </a:p>
        </p:txBody>
      </p:sp>
    </p:spTree>
    <p:extLst>
      <p:ext uri="{BB962C8B-B14F-4D97-AF65-F5344CB8AC3E}">
        <p14:creationId xmlns:p14="http://schemas.microsoft.com/office/powerpoint/2010/main" val="1924134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F04BB7-3D33-4092-8D0A-00CC18C37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29BCC5-5E9D-4A1C-A02A-1D5734927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4212E7-AE15-4600-8BF3-D5964DD0F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-23074"/>
            <a:ext cx="8712968" cy="521118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BC1695-9583-4F67-ADDC-CEEB438FCDCD}"/>
              </a:ext>
            </a:extLst>
          </p:cNvPr>
          <p:cNvCxnSpPr/>
          <p:nvPr/>
        </p:nvCxnSpPr>
        <p:spPr>
          <a:xfrm flipV="1">
            <a:off x="3131840" y="267494"/>
            <a:ext cx="0" cy="4752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A2B68BB-D56A-415C-904A-F43105DC11BD}"/>
              </a:ext>
            </a:extLst>
          </p:cNvPr>
          <p:cNvCxnSpPr>
            <a:cxnSpLocks/>
          </p:cNvCxnSpPr>
          <p:nvPr/>
        </p:nvCxnSpPr>
        <p:spPr>
          <a:xfrm>
            <a:off x="467544" y="3723878"/>
            <a:ext cx="84249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433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6B473F-5C95-554B-02E0-116E6F81F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3661"/>
            <a:ext cx="8439472" cy="3214464"/>
          </a:xfrm>
        </p:spPr>
        <p:txBody>
          <a:bodyPr/>
          <a:lstStyle/>
          <a:p>
            <a:r>
              <a:rPr lang="sr-Cyrl-RS" dirty="0"/>
              <a:t>Додавање </a:t>
            </a:r>
            <a:r>
              <a:rPr lang="sr-Cyrl-RS" b="1" dirty="0"/>
              <a:t>републичког нивоа</a:t>
            </a:r>
            <a:r>
              <a:rPr lang="sr-Cyrl-RS" dirty="0"/>
              <a:t> података ради поређења</a:t>
            </a:r>
          </a:p>
          <a:p>
            <a:r>
              <a:rPr lang="sr-Cyrl-RS" dirty="0"/>
              <a:t>Прелазак на </a:t>
            </a:r>
            <a:r>
              <a:rPr lang="en-US" b="1" dirty="0"/>
              <a:t>Power BI </a:t>
            </a:r>
            <a:r>
              <a:rPr lang="sr-Cyrl-RS" b="1" dirty="0"/>
              <a:t>платформу</a:t>
            </a:r>
            <a:r>
              <a:rPr lang="sr-Cyrl-RS" dirty="0"/>
              <a:t> ради лакше визуелизације</a:t>
            </a:r>
          </a:p>
          <a:p>
            <a:r>
              <a:rPr lang="sr-Cyrl-RS" dirty="0"/>
              <a:t>Увођење </a:t>
            </a:r>
            <a:r>
              <a:rPr lang="sr-Cyrl-RS" b="1" dirty="0"/>
              <a:t>интерактивних табли и динамичких анализа</a:t>
            </a:r>
            <a:endParaRPr lang="sr-Cyrl-R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sr-Cyrl-RS" i="1" dirty="0"/>
              <a:t>Циљ је да аналитички сервис постане „жива база знања“ за јавно управљање.</a:t>
            </a:r>
            <a:endParaRPr lang="sr-Cyrl-R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CC9D519-5BB7-F6D0-8E5F-4FC9B2D3C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95486"/>
            <a:ext cx="8191500" cy="638175"/>
          </a:xfrm>
        </p:spPr>
        <p:txBody>
          <a:bodyPr/>
          <a:lstStyle/>
          <a:p>
            <a:r>
              <a:rPr lang="sr-Cyrl-RS" dirty="0"/>
              <a:t>Планирана унапређење и развој базе података ЈЛС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2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96A14E-CE05-4F1B-F3D5-10140E35D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31590"/>
            <a:ext cx="8640960" cy="338437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sr-Cyrl-RS" dirty="0"/>
              <a:t>Закон о планском систему</a:t>
            </a:r>
          </a:p>
          <a:p>
            <a:pPr>
              <a:spcBef>
                <a:spcPts val="1800"/>
              </a:spcBef>
            </a:pPr>
            <a:r>
              <a:rPr lang="sr-Cyrl-RS" dirty="0"/>
              <a:t>Уредба о методологији израде докумената јавних политика</a:t>
            </a:r>
            <a:endParaRPr lang="sr-Latn-RS" dirty="0"/>
          </a:p>
          <a:p>
            <a:pPr>
              <a:spcBef>
                <a:spcPts val="1800"/>
              </a:spcBef>
            </a:pPr>
            <a:r>
              <a:rPr lang="sr-Cyrl-RS" dirty="0"/>
              <a:t>Уредба о анализи ефеката прописа</a:t>
            </a:r>
          </a:p>
          <a:p>
            <a:pPr>
              <a:spcBef>
                <a:spcPts val="1800"/>
              </a:spcBef>
            </a:pPr>
            <a:r>
              <a:rPr lang="sr-Cyrl-RS" dirty="0"/>
              <a:t>Уредба о обавезним елементима плана развоја аутономне покрајине и јединице локалне самоуправе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D94AA5-19CA-4103-C723-16899AE56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40" y="243713"/>
            <a:ext cx="8191500" cy="638175"/>
          </a:xfrm>
        </p:spPr>
        <p:txBody>
          <a:bodyPr/>
          <a:lstStyle/>
          <a:p>
            <a:r>
              <a:rPr lang="sr-Cyrl-RS" dirty="0"/>
              <a:t>ПРАВНИ ОКВИР ЗА ДОНОШЕЊЕ ОДЛУКА НА БАЗИ ПОДАТАКА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384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265EB4-A5C7-4B91-A7A6-7D200583C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3651870"/>
            <a:ext cx="8712969" cy="2670572"/>
          </a:xfrm>
        </p:spPr>
        <p:txBody>
          <a:bodyPr/>
          <a:lstStyle/>
          <a:p>
            <a:r>
              <a:rPr lang="ru-RU" dirty="0"/>
              <a:t>Обука за коришћење Аналитичког сервиса ЈЛС коју организује Национална академија за јавну управу</a:t>
            </a:r>
          </a:p>
          <a:p>
            <a:endParaRPr lang="ru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37D1A0-E3EB-4972-AF3F-9E808A9C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812" y="279196"/>
            <a:ext cx="8191500" cy="638175"/>
          </a:xfrm>
        </p:spPr>
        <p:txBody>
          <a:bodyPr/>
          <a:lstStyle/>
          <a:p>
            <a:r>
              <a:rPr lang="sr-Cyrl-RS" dirty="0"/>
              <a:t>Добродошли на Аналитички сервис ЈЛС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8F9F1D-1A73-4C88-AAD3-3E5BC49B7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987574"/>
            <a:ext cx="1885714" cy="1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62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D4DEC1-4FFF-403D-A83C-D5FFE9A9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459882"/>
            <a:ext cx="8191500" cy="638175"/>
          </a:xfrm>
        </p:spPr>
        <p:txBody>
          <a:bodyPr/>
          <a:lstStyle/>
          <a:p>
            <a:pPr algn="ctr"/>
            <a:r>
              <a:rPr lang="sr-Cyrl-RS" dirty="0"/>
              <a:t>Хвала на пажњи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32D0901-40C6-41D7-9CDC-F7165858B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34" y="953828"/>
            <a:ext cx="624688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r-Cyrl-RS" altLang="en-US" b="1" dirty="0">
                <a:solidFill>
                  <a:srgbClr val="C0504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Мила Марков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ић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Републички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секретаријат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јавне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политике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Сектор за развој и унапређење јавних политика</a:t>
            </a:r>
            <a:r>
              <a:rPr kumimoji="0" lang="sr-Cyrl-R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координацију АПСПВ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Од</a:t>
            </a:r>
            <a:r>
              <a:rPr kumimoji="0" lang="sr-Cyrl-RS" altLang="en-US" sz="14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ељење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економске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анализе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3560B9B-579C-4324-990F-BD18AC581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5634" y="2063909"/>
            <a:ext cx="34357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</a:t>
            </a:r>
            <a:r>
              <a:rPr kumimoji="0" lang="sr-Latn-RS" altLang="en-US" sz="1400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sr-Latn-R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Влајковићева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10, 11000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Београд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Србија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</a:t>
            </a:r>
            <a:r>
              <a:rPr kumimoji="0" lang="sr-Latn-RS" altLang="en-US" sz="1400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sr-Latn-R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+ 381 11 33</a:t>
            </a:r>
            <a:r>
              <a:rPr kumimoji="0" lang="sr-Cyrl-R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3 4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sr-Cyrl-R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sr-Latn-R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07</a:t>
            </a:r>
            <a:endParaRPr kumimoji="0" lang="sr-Cyrl-RS" altLang="en-US" sz="1400" b="0" i="0" u="none" strike="noStrike" cap="none" normalizeH="0" baseline="0" dirty="0">
              <a:ln>
                <a:noFill/>
              </a:ln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kumimoji="0" lang="sr-Latn-RS" altLang="en-US" sz="1400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kumimoji="0" lang="sr-Latn-R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400" dirty="0" err="1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mila</a:t>
            </a:r>
            <a:r>
              <a:rPr kumimoji="0" lang="sr-Latn-R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.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markovic</a:t>
            </a:r>
            <a:r>
              <a:rPr kumimoji="0" lang="sr-Latn-R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@rsjp.gov.rs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altLang="en-US" sz="1400" b="1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w.</a:t>
            </a:r>
            <a:r>
              <a:rPr kumimoji="0" lang="sr-Latn-RS" altLang="en-US" sz="1400" b="0" i="0" u="none" strike="noStrike" cap="none" normalizeH="0" baseline="0" dirty="0">
                <a:ln>
                  <a:noFill/>
                </a:ln>
                <a:solidFill>
                  <a:srgbClr val="C0504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kumimoji="0" lang="sr-Latn-RS" altLang="en-US" sz="1400" b="0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www.rsjp.gov.rs </a:t>
            </a:r>
            <a:endParaRPr kumimoji="0" lang="sr-Latn-R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FF4CEF-58D1-D4C9-D63C-17ABD4DF5ED6}"/>
              </a:ext>
            </a:extLst>
          </p:cNvPr>
          <p:cNvSpPr txBox="1"/>
          <p:nvPr/>
        </p:nvSpPr>
        <p:spPr>
          <a:xfrm>
            <a:off x="693069" y="3543341"/>
            <a:ext cx="7757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Предлоге, сугестије и коментаре на рад Аналитичког сервиса ЈЛС, корисници могу упутити на мејл: </a:t>
            </a:r>
            <a:r>
              <a:rPr lang="ru-RU" dirty="0">
                <a:hlinkClick r:id="rId4"/>
              </a:rPr>
              <a:t>rsjp.podaci@rsjp.gov.rs</a:t>
            </a:r>
            <a:r>
              <a:rPr lang="ru-RU" dirty="0"/>
              <a:t> 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89B05B-5342-48C2-9E90-665559227F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192" y="28635"/>
            <a:ext cx="2592288" cy="7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0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6AE29B-C453-4411-82B7-F34F82CA4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33475"/>
            <a:ext cx="8583488" cy="2914650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/>
              <a:t>Три нивоа који чине оквир презентације:</a:t>
            </a:r>
            <a:endParaRPr lang="en-US" b="1" dirty="0"/>
          </a:p>
          <a:p>
            <a:pPr marL="0" indent="0">
              <a:buNone/>
            </a:pPr>
            <a:endParaRPr lang="sr-Cyrl-RS" dirty="0"/>
          </a:p>
          <a:p>
            <a:pPr marL="400050" indent="-400050">
              <a:buFont typeface="+mj-lt"/>
              <a:buAutoNum type="romanUcPeriod"/>
            </a:pPr>
            <a:r>
              <a:rPr lang="sr-Cyrl-RS" b="1" dirty="0"/>
              <a:t>Шта све садржи Аналитички сервис</a:t>
            </a:r>
            <a:r>
              <a:rPr lang="en-US" b="1" dirty="0"/>
              <a:t> </a:t>
            </a:r>
            <a:r>
              <a:rPr lang="sr-Cyrl-RS" b="1" dirty="0"/>
              <a:t>ЈЛС</a:t>
            </a:r>
            <a:r>
              <a:rPr lang="sr-Cyrl-RS" dirty="0"/>
              <a:t> — области, показатељи, функционалности</a:t>
            </a:r>
            <a:endParaRPr lang="en-US" dirty="0"/>
          </a:p>
          <a:p>
            <a:pPr marL="400050" indent="-400050">
              <a:buFont typeface="+mj-lt"/>
              <a:buAutoNum type="romanUcPeriod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sr-Cyrl-RS" b="1" dirty="0"/>
              <a:t>Повезивање са ЦОР / </a:t>
            </a:r>
            <a:r>
              <a:rPr lang="en-US" b="1" dirty="0"/>
              <a:t>SDG</a:t>
            </a:r>
            <a:endParaRPr lang="sr-Cyrl-RS" b="1" dirty="0"/>
          </a:p>
          <a:p>
            <a:pPr marL="400050" indent="-400050">
              <a:buFont typeface="+mj-lt"/>
              <a:buAutoNum type="romanUcPeriod"/>
            </a:pPr>
            <a:endParaRPr lang="en-US" dirty="0"/>
          </a:p>
          <a:p>
            <a:pPr marL="400050" indent="-400050">
              <a:buFont typeface="+mj-lt"/>
              <a:buAutoNum type="romanUcPeriod"/>
            </a:pPr>
            <a:r>
              <a:rPr lang="sr-Cyrl-RS" b="1" dirty="0"/>
              <a:t>Како користити податке на (још) напреднији начин</a:t>
            </a:r>
            <a:r>
              <a:rPr lang="sr-Cyrl-RS" dirty="0"/>
              <a:t> — укрштање, поређење, учење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C42D38-BC4D-4C92-B586-5B3FCE1F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8424936" cy="774812"/>
          </a:xfrm>
        </p:spPr>
        <p:txBody>
          <a:bodyPr/>
          <a:lstStyle/>
          <a:p>
            <a:r>
              <a:rPr lang="sr-Cyrl-RS" dirty="0"/>
              <a:t>О чему данас говоримо</a:t>
            </a:r>
            <a:br>
              <a:rPr lang="sr-Cyrl-RS" dirty="0"/>
            </a:br>
            <a:r>
              <a:rPr lang="sr-Cyrl-RS" dirty="0">
                <a:solidFill>
                  <a:srgbClr val="C00000"/>
                </a:solidFill>
              </a:rPr>
              <a:t>Аналитички сервис ЈЛС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B53EF-AE03-43FF-B2C4-90E7A67A2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58849"/>
            <a:ext cx="1785437" cy="77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92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DAE897-4C6F-4A1D-B177-C8A1EB8CD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004" y="767520"/>
            <a:ext cx="8210550" cy="2670572"/>
          </a:xfrm>
        </p:spPr>
        <p:txBody>
          <a:bodyPr/>
          <a:lstStyle/>
          <a:p>
            <a:r>
              <a:rPr lang="sr-Cyrl-RS" dirty="0"/>
              <a:t>Обухвата 519 показатеља у 8 различитих области за период од 2011. </a:t>
            </a: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https://rsjp.gov.rs/cir/analiticki-servis/</a:t>
            </a:r>
            <a:r>
              <a:rPr lang="sr-Cyrl-RS" dirty="0"/>
              <a:t>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6DE9AF-883C-4600-8977-71DCA5AB6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9345"/>
            <a:ext cx="8191500" cy="638175"/>
          </a:xfrm>
        </p:spPr>
        <p:txBody>
          <a:bodyPr/>
          <a:lstStyle/>
          <a:p>
            <a:r>
              <a:rPr lang="sr-Cyrl-RS" dirty="0"/>
              <a:t>Аналитички сервис ЈЛС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B0A84D-213D-563E-3E3F-738AA9713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-23415"/>
            <a:ext cx="2876128" cy="790935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9BEC48F1-82B7-453F-A618-9F8C4C193DBA}"/>
              </a:ext>
            </a:extLst>
          </p:cNvPr>
          <p:cNvSpPr txBox="1">
            <a:spLocks/>
          </p:cNvSpPr>
          <p:nvPr/>
        </p:nvSpPr>
        <p:spPr>
          <a:xfrm>
            <a:off x="251520" y="1605267"/>
            <a:ext cx="8191500" cy="638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Зашто је важан</a:t>
            </a:r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9B1CD4F-6EF9-445F-9860-4838FA6A6EF8}"/>
              </a:ext>
            </a:extLst>
          </p:cNvPr>
          <p:cNvSpPr txBox="1">
            <a:spLocks/>
          </p:cNvSpPr>
          <p:nvPr/>
        </p:nvSpPr>
        <p:spPr>
          <a:xfrm>
            <a:off x="306929" y="2276897"/>
            <a:ext cx="8382000" cy="2914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00"/>
              </a:lnSpc>
              <a:spcBef>
                <a:spcPct val="20000"/>
              </a:spcBef>
              <a:buClr>
                <a:srgbClr val="D5313A"/>
              </a:buClr>
              <a:buSzPct val="16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00"/>
              </a:lnSpc>
              <a:spcBef>
                <a:spcPct val="20000"/>
              </a:spcBef>
              <a:buClr>
                <a:srgbClr val="D5313A"/>
              </a:buClr>
              <a:buSzPct val="16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00"/>
              </a:lnSpc>
              <a:spcBef>
                <a:spcPct val="20000"/>
              </a:spcBef>
              <a:buClr>
                <a:srgbClr val="D5313A"/>
              </a:buClr>
              <a:buSzPct val="16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00"/>
              </a:lnSpc>
              <a:spcBef>
                <a:spcPct val="20000"/>
              </a:spcBef>
              <a:buClr>
                <a:srgbClr val="D5313A"/>
              </a:buClr>
              <a:buSzPct val="16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00"/>
              </a:lnSpc>
              <a:spcBef>
                <a:spcPct val="20000"/>
              </a:spcBef>
              <a:buClr>
                <a:srgbClr val="D5313A"/>
              </a:buClr>
              <a:buSzPct val="16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Јединствена база података за све ЈЛС</a:t>
            </a:r>
            <a:endParaRPr lang="en-US" dirty="0"/>
          </a:p>
          <a:p>
            <a:r>
              <a:rPr lang="ru-RU" dirty="0"/>
              <a:t>Омогућава поређење, праћење трендова и израду анализа </a:t>
            </a:r>
            <a:endParaRPr lang="en-US" dirty="0"/>
          </a:p>
          <a:p>
            <a:r>
              <a:rPr lang="ru-RU" dirty="0"/>
              <a:t>Подржава праћење циљева одрживог развоја (ЦОР)</a:t>
            </a:r>
          </a:p>
          <a:p>
            <a:r>
              <a:rPr lang="sr-Cyrl-RS" dirty="0"/>
              <a:t>Унапређење система планирања на нивоу ЈЛС и аналитички капацитети.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i="1" dirty="0"/>
              <a:t>Развијен као полазна тачка за управљање засновано на чињеницама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8657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0622-AF91-4982-A860-30BF2D33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" y="43471"/>
            <a:ext cx="8028384" cy="616374"/>
          </a:xfrm>
        </p:spPr>
        <p:txBody>
          <a:bodyPr>
            <a:normAutofit/>
          </a:bodyPr>
          <a:lstStyle/>
          <a:p>
            <a:r>
              <a:rPr lang="sr-Cyrl-RS" sz="2800" dirty="0"/>
              <a:t>Доступни подаци</a:t>
            </a:r>
            <a:endParaRPr lang="sr-Latn-R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Arrow: Striped Right 23">
            <a:extLst>
              <a:ext uri="{FF2B5EF4-FFF2-40B4-BE49-F238E27FC236}">
                <a16:creationId xmlns:a16="http://schemas.microsoft.com/office/drawing/2014/main" id="{500ED406-9112-4E9C-BC18-1D45541EE962}"/>
              </a:ext>
            </a:extLst>
          </p:cNvPr>
          <p:cNvSpPr/>
          <p:nvPr/>
        </p:nvSpPr>
        <p:spPr>
          <a:xfrm>
            <a:off x="6042399" y="38155"/>
            <a:ext cx="2742978" cy="722655"/>
          </a:xfrm>
          <a:prstGeom prst="stripedRightArrow">
            <a:avLst>
              <a:gd name="adj1" fmla="val 50000"/>
              <a:gd name="adj2" fmla="val 46939"/>
            </a:avLst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</a:schemeClr>
              </a:gs>
              <a:gs pos="24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>
                <a:solidFill>
                  <a:srgbClr val="002060"/>
                </a:solidFill>
              </a:rPr>
              <a:t>Период 2011-2023.</a:t>
            </a:r>
            <a:endParaRPr lang="sr-Latn-RS" dirty="0">
              <a:solidFill>
                <a:srgbClr val="00206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B4BED4-507D-4F02-8777-E944AA09B5A8}"/>
              </a:ext>
            </a:extLst>
          </p:cNvPr>
          <p:cNvGrpSpPr/>
          <p:nvPr/>
        </p:nvGrpSpPr>
        <p:grpSpPr>
          <a:xfrm>
            <a:off x="323527" y="145424"/>
            <a:ext cx="8496945" cy="4778741"/>
            <a:chOff x="107504" y="131435"/>
            <a:chExt cx="8496945" cy="469517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61C9CB8-FB95-497E-888E-AE820EA02F92}"/>
                </a:ext>
              </a:extLst>
            </p:cNvPr>
            <p:cNvSpPr/>
            <p:nvPr/>
          </p:nvSpPr>
          <p:spPr>
            <a:xfrm>
              <a:off x="150561" y="771550"/>
              <a:ext cx="996352" cy="1183630"/>
            </a:xfrm>
            <a:custGeom>
              <a:avLst/>
              <a:gdLst>
                <a:gd name="connsiteX0" fmla="*/ 0 w 1145232"/>
                <a:gd name="connsiteY0" fmla="*/ 498176 h 996352"/>
                <a:gd name="connsiteX1" fmla="*/ 249088 w 1145232"/>
                <a:gd name="connsiteY1" fmla="*/ 0 h 996352"/>
                <a:gd name="connsiteX2" fmla="*/ 896144 w 1145232"/>
                <a:gd name="connsiteY2" fmla="*/ 0 h 996352"/>
                <a:gd name="connsiteX3" fmla="*/ 1145232 w 1145232"/>
                <a:gd name="connsiteY3" fmla="*/ 498176 h 996352"/>
                <a:gd name="connsiteX4" fmla="*/ 896144 w 1145232"/>
                <a:gd name="connsiteY4" fmla="*/ 996352 h 996352"/>
                <a:gd name="connsiteX5" fmla="*/ 249088 w 1145232"/>
                <a:gd name="connsiteY5" fmla="*/ 996352 h 996352"/>
                <a:gd name="connsiteX6" fmla="*/ 0 w 1145232"/>
                <a:gd name="connsiteY6" fmla="*/ 498176 h 9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32" h="996352">
                  <a:moveTo>
                    <a:pt x="572616" y="0"/>
                  </a:moveTo>
                  <a:lnTo>
                    <a:pt x="1145232" y="216707"/>
                  </a:lnTo>
                  <a:lnTo>
                    <a:pt x="1145232" y="779645"/>
                  </a:lnTo>
                  <a:lnTo>
                    <a:pt x="572616" y="996352"/>
                  </a:lnTo>
                  <a:lnTo>
                    <a:pt x="0" y="779645"/>
                  </a:lnTo>
                  <a:lnTo>
                    <a:pt x="0" y="216707"/>
                  </a:lnTo>
                  <a:lnTo>
                    <a:pt x="57261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935" tIns="205135" rIns="181935" bIns="20513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900" b="1" kern="1200" dirty="0"/>
                <a:t>Основни подаци за ЈЛС</a:t>
              </a:r>
            </a:p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700" kern="1200" dirty="0"/>
                <a:t>(</a:t>
              </a:r>
              <a:r>
                <a:rPr lang="sr-Cyrl-RS" sz="800" b="1" kern="1200" dirty="0"/>
                <a:t>60</a:t>
              </a:r>
              <a:r>
                <a:rPr lang="sr-Cyrl-RS" sz="700" kern="1200" dirty="0"/>
                <a:t> индикатора)</a:t>
              </a:r>
              <a:endParaRPr lang="sr-Latn-RS" sz="700" kern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AB37895-0E6C-4461-AC91-F6F91A8072C0}"/>
                </a:ext>
              </a:extLst>
            </p:cNvPr>
            <p:cNvSpPr/>
            <p:nvPr/>
          </p:nvSpPr>
          <p:spPr>
            <a:xfrm>
              <a:off x="1181895" y="886359"/>
              <a:ext cx="3029371" cy="994714"/>
            </a:xfrm>
            <a:custGeom>
              <a:avLst/>
              <a:gdLst>
                <a:gd name="connsiteX0" fmla="*/ 0 w 1278079"/>
                <a:gd name="connsiteY0" fmla="*/ 0 h 687139"/>
                <a:gd name="connsiteX1" fmla="*/ 1278079 w 1278079"/>
                <a:gd name="connsiteY1" fmla="*/ 0 h 687139"/>
                <a:gd name="connsiteX2" fmla="*/ 1278079 w 1278079"/>
                <a:gd name="connsiteY2" fmla="*/ 687139 h 687139"/>
                <a:gd name="connsiteX3" fmla="*/ 0 w 1278079"/>
                <a:gd name="connsiteY3" fmla="*/ 687139 h 687139"/>
                <a:gd name="connsiteX4" fmla="*/ 0 w 1278079"/>
                <a:gd name="connsiteY4" fmla="*/ 0 h 68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79" h="687139">
                  <a:moveTo>
                    <a:pt x="0" y="0"/>
                  </a:moveTo>
                  <a:lnTo>
                    <a:pt x="1278079" y="0"/>
                  </a:lnTo>
                  <a:lnTo>
                    <a:pt x="1278079" y="687139"/>
                  </a:lnTo>
                  <a:lnTo>
                    <a:pt x="0" y="6871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171450" lvl="0" indent="-171450" algn="l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kern="1200" dirty="0">
                  <a:solidFill>
                    <a:schemeClr val="tx1"/>
                  </a:solidFill>
                </a:rPr>
                <a:t>Територија ЈЛС</a:t>
              </a:r>
              <a:endParaRPr lang="sr-Latn-RS" sz="800" kern="1200" dirty="0">
                <a:solidFill>
                  <a:schemeClr val="tx1"/>
                </a:solidFill>
              </a:endParaRPr>
            </a:p>
            <a:p>
              <a:pPr marL="171450" lvl="0" indent="-171450" algn="l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kern="1200" dirty="0">
                  <a:solidFill>
                    <a:schemeClr val="tx1"/>
                  </a:solidFill>
                </a:rPr>
                <a:t>Становништво – укупно, по полу и старосним категоријама </a:t>
              </a:r>
              <a:r>
                <a:rPr lang="sr-Cyrl-RS" sz="800" kern="1200" dirty="0">
                  <a:solidFill>
                    <a:schemeClr val="tx1"/>
                  </a:solidFill>
                </a:rPr>
                <a:t>као и о</a:t>
              </a:r>
              <a:r>
                <a:rPr lang="ru-RU" sz="800" kern="1200" dirty="0">
                  <a:solidFill>
                    <a:schemeClr val="tx1"/>
                  </a:solidFill>
                </a:rPr>
                <a:t>сновни показатељи демографских кретања – наталитет, морталитет, природни прираштај...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kern="1200" dirty="0">
                  <a:solidFill>
                    <a:schemeClr val="tx1"/>
                  </a:solidFill>
                </a:rPr>
                <a:t>Инфраструктура </a:t>
              </a:r>
              <a:r>
                <a:rPr lang="ru-RU" sz="800" dirty="0">
                  <a:solidFill>
                    <a:schemeClr val="tx1"/>
                  </a:solidFill>
                </a:rPr>
                <a:t>и</a:t>
              </a:r>
              <a:r>
                <a:rPr lang="en-US" sz="800" dirty="0">
                  <a:solidFill>
                    <a:schemeClr val="tx1"/>
                  </a:solidFill>
                </a:rPr>
                <a:t> </a:t>
              </a:r>
              <a:r>
                <a:rPr lang="ru-RU" sz="800" dirty="0">
                  <a:solidFill>
                    <a:schemeClr val="tx1"/>
                  </a:solidFill>
                </a:rPr>
                <a:t>саобраћај</a:t>
              </a:r>
              <a:endParaRPr lang="ru-RU" sz="800" kern="1200" dirty="0">
                <a:solidFill>
                  <a:schemeClr val="tx1"/>
                </a:solidFill>
              </a:endParaRPr>
            </a:p>
            <a:p>
              <a:pPr marL="171450" lvl="0" indent="-171450" algn="l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kern="1200" dirty="0">
                  <a:solidFill>
                    <a:schemeClr val="tx1"/>
                  </a:solidFill>
                </a:rPr>
                <a:t>Друштвена партиципација</a:t>
              </a:r>
              <a:endParaRPr lang="en-US" sz="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7A1B6D0-1BAB-4BDC-95F8-024DDE0642AF}"/>
                </a:ext>
              </a:extLst>
            </p:cNvPr>
            <p:cNvSpPr/>
            <p:nvPr/>
          </p:nvSpPr>
          <p:spPr>
            <a:xfrm>
              <a:off x="608885" y="1753306"/>
              <a:ext cx="1015892" cy="1116941"/>
            </a:xfrm>
            <a:custGeom>
              <a:avLst/>
              <a:gdLst>
                <a:gd name="connsiteX0" fmla="*/ 0 w 1145232"/>
                <a:gd name="connsiteY0" fmla="*/ 498176 h 996352"/>
                <a:gd name="connsiteX1" fmla="*/ 249088 w 1145232"/>
                <a:gd name="connsiteY1" fmla="*/ 0 h 996352"/>
                <a:gd name="connsiteX2" fmla="*/ 896144 w 1145232"/>
                <a:gd name="connsiteY2" fmla="*/ 0 h 996352"/>
                <a:gd name="connsiteX3" fmla="*/ 1145232 w 1145232"/>
                <a:gd name="connsiteY3" fmla="*/ 498176 h 996352"/>
                <a:gd name="connsiteX4" fmla="*/ 896144 w 1145232"/>
                <a:gd name="connsiteY4" fmla="*/ 996352 h 996352"/>
                <a:gd name="connsiteX5" fmla="*/ 249088 w 1145232"/>
                <a:gd name="connsiteY5" fmla="*/ 996352 h 996352"/>
                <a:gd name="connsiteX6" fmla="*/ 0 w 1145232"/>
                <a:gd name="connsiteY6" fmla="*/ 498176 h 9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32" h="996352">
                  <a:moveTo>
                    <a:pt x="572616" y="0"/>
                  </a:moveTo>
                  <a:lnTo>
                    <a:pt x="1145232" y="216707"/>
                  </a:lnTo>
                  <a:lnTo>
                    <a:pt x="1145232" y="779645"/>
                  </a:lnTo>
                  <a:lnTo>
                    <a:pt x="572616" y="996352"/>
                  </a:lnTo>
                  <a:lnTo>
                    <a:pt x="0" y="779645"/>
                  </a:lnTo>
                  <a:lnTo>
                    <a:pt x="0" y="216707"/>
                  </a:lnTo>
                  <a:lnTo>
                    <a:pt x="57261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935" tIns="205135" rIns="181935" bIns="20513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800" b="1" kern="1200" dirty="0"/>
                <a:t>Финансијски показатељи ЈЛС </a:t>
              </a:r>
            </a:p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700" dirty="0"/>
                <a:t>(</a:t>
              </a:r>
              <a:r>
                <a:rPr lang="sr-Cyrl-RS" sz="800" b="1" kern="1200" dirty="0"/>
                <a:t>73</a:t>
              </a:r>
              <a:r>
                <a:rPr lang="sr-Cyrl-RS" sz="700" b="1" kern="1200" dirty="0"/>
                <a:t> </a:t>
              </a:r>
              <a:r>
                <a:rPr lang="sr-Cyrl-RS" sz="700" kern="1200" dirty="0"/>
                <a:t>индикатора)</a:t>
              </a:r>
              <a:endParaRPr lang="sr-Latn-RS" sz="700" kern="12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191904B-19F0-4F4E-8B47-EC8526E37158}"/>
                </a:ext>
              </a:extLst>
            </p:cNvPr>
            <p:cNvSpPr/>
            <p:nvPr/>
          </p:nvSpPr>
          <p:spPr>
            <a:xfrm>
              <a:off x="1661779" y="1888054"/>
              <a:ext cx="2121545" cy="803151"/>
            </a:xfrm>
            <a:custGeom>
              <a:avLst/>
              <a:gdLst>
                <a:gd name="connsiteX0" fmla="*/ 0 w 1236851"/>
                <a:gd name="connsiteY0" fmla="*/ 0 h 687139"/>
                <a:gd name="connsiteX1" fmla="*/ 1236851 w 1236851"/>
                <a:gd name="connsiteY1" fmla="*/ 0 h 687139"/>
                <a:gd name="connsiteX2" fmla="*/ 1236851 w 1236851"/>
                <a:gd name="connsiteY2" fmla="*/ 687139 h 687139"/>
                <a:gd name="connsiteX3" fmla="*/ 0 w 1236851"/>
                <a:gd name="connsiteY3" fmla="*/ 687139 h 687139"/>
                <a:gd name="connsiteX4" fmla="*/ 0 w 1236851"/>
                <a:gd name="connsiteY4" fmla="*/ 0 h 68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851" h="687139">
                  <a:moveTo>
                    <a:pt x="0" y="0"/>
                  </a:moveTo>
                  <a:lnTo>
                    <a:pt x="1236851" y="0"/>
                  </a:lnTo>
                  <a:lnTo>
                    <a:pt x="1236851" y="687139"/>
                  </a:lnTo>
                  <a:lnTo>
                    <a:pt x="0" y="6871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kern="1200" dirty="0">
                  <a:solidFill>
                    <a:schemeClr val="tx1"/>
                  </a:solidFill>
                </a:rPr>
                <a:t>Приходи и њихова структура</a:t>
              </a:r>
              <a:endParaRPr lang="sr-Latn-RS" sz="800" kern="1200" dirty="0">
                <a:solidFill>
                  <a:schemeClr val="tx1"/>
                </a:solidFill>
              </a:endParaRP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kern="1200" dirty="0">
                  <a:solidFill>
                    <a:schemeClr val="tx1"/>
                  </a:solidFill>
                </a:rPr>
                <a:t>Расходи и њихова структура </a:t>
              </a:r>
              <a:endParaRPr lang="en-US" sz="800" kern="1200" dirty="0">
                <a:solidFill>
                  <a:schemeClr val="tx1"/>
                </a:solidFill>
              </a:endParaRP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kern="1200" dirty="0">
                  <a:solidFill>
                    <a:schemeClr val="tx1"/>
                  </a:solidFill>
                </a:rPr>
                <a:t>Резултати (буџетски суфицит/дефицит)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kern="1200" dirty="0">
                  <a:solidFill>
                    <a:schemeClr val="tx1"/>
                  </a:solidFill>
                </a:rPr>
                <a:t>Задуженост ЈЛС</a:t>
              </a:r>
              <a:endParaRPr lang="en-US" sz="8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9AC108-B3A1-40E7-BE1A-75DE2E38D8E3}"/>
                </a:ext>
              </a:extLst>
            </p:cNvPr>
            <p:cNvSpPr/>
            <p:nvPr/>
          </p:nvSpPr>
          <p:spPr>
            <a:xfrm>
              <a:off x="107504" y="2657655"/>
              <a:ext cx="996352" cy="1167172"/>
            </a:xfrm>
            <a:custGeom>
              <a:avLst/>
              <a:gdLst>
                <a:gd name="connsiteX0" fmla="*/ 0 w 1145232"/>
                <a:gd name="connsiteY0" fmla="*/ 498176 h 996352"/>
                <a:gd name="connsiteX1" fmla="*/ 249088 w 1145232"/>
                <a:gd name="connsiteY1" fmla="*/ 0 h 996352"/>
                <a:gd name="connsiteX2" fmla="*/ 896144 w 1145232"/>
                <a:gd name="connsiteY2" fmla="*/ 0 h 996352"/>
                <a:gd name="connsiteX3" fmla="*/ 1145232 w 1145232"/>
                <a:gd name="connsiteY3" fmla="*/ 498176 h 996352"/>
                <a:gd name="connsiteX4" fmla="*/ 896144 w 1145232"/>
                <a:gd name="connsiteY4" fmla="*/ 996352 h 996352"/>
                <a:gd name="connsiteX5" fmla="*/ 249088 w 1145232"/>
                <a:gd name="connsiteY5" fmla="*/ 996352 h 996352"/>
                <a:gd name="connsiteX6" fmla="*/ 0 w 1145232"/>
                <a:gd name="connsiteY6" fmla="*/ 498176 h 9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32" h="996352">
                  <a:moveTo>
                    <a:pt x="572616" y="0"/>
                  </a:moveTo>
                  <a:lnTo>
                    <a:pt x="1145232" y="216707"/>
                  </a:lnTo>
                  <a:lnTo>
                    <a:pt x="1145232" y="779645"/>
                  </a:lnTo>
                  <a:lnTo>
                    <a:pt x="572616" y="996352"/>
                  </a:lnTo>
                  <a:lnTo>
                    <a:pt x="0" y="779645"/>
                  </a:lnTo>
                  <a:lnTo>
                    <a:pt x="0" y="216707"/>
                  </a:lnTo>
                  <a:lnTo>
                    <a:pt x="57261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935" tIns="205135" rIns="181935" bIns="205135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b="1" dirty="0"/>
                <a:t>Привреда</a:t>
              </a:r>
            </a:p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700" dirty="0"/>
                <a:t>(</a:t>
              </a:r>
              <a:r>
                <a:rPr lang="sr-Cyrl-RS" sz="800" b="1" dirty="0"/>
                <a:t>93</a:t>
              </a:r>
              <a:r>
                <a:rPr lang="sr-Cyrl-RS" sz="700" dirty="0"/>
                <a:t> индикатора)</a:t>
              </a:r>
              <a:endParaRPr lang="sr-Latn-RS" sz="7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CC428FC-A63D-4560-BAD8-8176F6A8411C}"/>
                </a:ext>
              </a:extLst>
            </p:cNvPr>
            <p:cNvSpPr/>
            <p:nvPr/>
          </p:nvSpPr>
          <p:spPr>
            <a:xfrm>
              <a:off x="5328200" y="1778611"/>
              <a:ext cx="996352" cy="1091636"/>
            </a:xfrm>
            <a:custGeom>
              <a:avLst/>
              <a:gdLst>
                <a:gd name="connsiteX0" fmla="*/ 0 w 1145232"/>
                <a:gd name="connsiteY0" fmla="*/ 498176 h 996352"/>
                <a:gd name="connsiteX1" fmla="*/ 249088 w 1145232"/>
                <a:gd name="connsiteY1" fmla="*/ 0 h 996352"/>
                <a:gd name="connsiteX2" fmla="*/ 896144 w 1145232"/>
                <a:gd name="connsiteY2" fmla="*/ 0 h 996352"/>
                <a:gd name="connsiteX3" fmla="*/ 1145232 w 1145232"/>
                <a:gd name="connsiteY3" fmla="*/ 498176 h 996352"/>
                <a:gd name="connsiteX4" fmla="*/ 896144 w 1145232"/>
                <a:gd name="connsiteY4" fmla="*/ 996352 h 996352"/>
                <a:gd name="connsiteX5" fmla="*/ 249088 w 1145232"/>
                <a:gd name="connsiteY5" fmla="*/ 996352 h 996352"/>
                <a:gd name="connsiteX6" fmla="*/ 0 w 1145232"/>
                <a:gd name="connsiteY6" fmla="*/ 498176 h 9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32" h="996352">
                  <a:moveTo>
                    <a:pt x="572616" y="0"/>
                  </a:moveTo>
                  <a:lnTo>
                    <a:pt x="1145232" y="216707"/>
                  </a:lnTo>
                  <a:lnTo>
                    <a:pt x="1145232" y="779645"/>
                  </a:lnTo>
                  <a:lnTo>
                    <a:pt x="572616" y="996352"/>
                  </a:lnTo>
                  <a:lnTo>
                    <a:pt x="0" y="779645"/>
                  </a:lnTo>
                  <a:lnTo>
                    <a:pt x="0" y="216707"/>
                  </a:lnTo>
                  <a:lnTo>
                    <a:pt x="57261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935" tIns="205135" rIns="181935" bIns="20513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700" b="1" kern="1200" dirty="0"/>
                <a:t>Социјална заштита у надлежности ЈЛС</a:t>
              </a:r>
            </a:p>
            <a:p>
              <a:pPr marL="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700" kern="1200" dirty="0"/>
                <a:t>(</a:t>
              </a:r>
              <a:r>
                <a:rPr lang="sr-Cyrl-RS" sz="800" b="1" kern="1200" dirty="0"/>
                <a:t>18</a:t>
              </a:r>
              <a:r>
                <a:rPr lang="sr-Cyrl-RS" sz="700" kern="1200" dirty="0"/>
                <a:t> индикатора)</a:t>
              </a:r>
              <a:endParaRPr lang="sr-Latn-RS" sz="700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BFD08F-EF8A-4526-A03C-0A636297A468}"/>
                </a:ext>
              </a:extLst>
            </p:cNvPr>
            <p:cNvSpPr/>
            <p:nvPr/>
          </p:nvSpPr>
          <p:spPr>
            <a:xfrm>
              <a:off x="6361554" y="1979707"/>
              <a:ext cx="2242895" cy="725662"/>
            </a:xfrm>
            <a:custGeom>
              <a:avLst/>
              <a:gdLst>
                <a:gd name="connsiteX0" fmla="*/ 0 w 1278079"/>
                <a:gd name="connsiteY0" fmla="*/ 0 h 687139"/>
                <a:gd name="connsiteX1" fmla="*/ 1278079 w 1278079"/>
                <a:gd name="connsiteY1" fmla="*/ 0 h 687139"/>
                <a:gd name="connsiteX2" fmla="*/ 1278079 w 1278079"/>
                <a:gd name="connsiteY2" fmla="*/ 687139 h 687139"/>
                <a:gd name="connsiteX3" fmla="*/ 0 w 1278079"/>
                <a:gd name="connsiteY3" fmla="*/ 687139 h 687139"/>
                <a:gd name="connsiteX4" fmla="*/ 0 w 1278079"/>
                <a:gd name="connsiteY4" fmla="*/ 0 h 68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079" h="687139">
                  <a:moveTo>
                    <a:pt x="0" y="0"/>
                  </a:moveTo>
                  <a:lnTo>
                    <a:pt x="1278079" y="0"/>
                  </a:lnTo>
                  <a:lnTo>
                    <a:pt x="1278079" y="687139"/>
                  </a:lnTo>
                  <a:lnTo>
                    <a:pt x="0" y="6871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17145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r-Cyrl-RS" sz="800" dirty="0">
                  <a:solidFill>
                    <a:schemeClr val="tx1"/>
                  </a:solidFill>
                </a:rPr>
                <a:t>Финансирање услуга социјалне заштите</a:t>
              </a:r>
              <a:endParaRPr lang="sr-Latn-RS" sz="800" dirty="0">
                <a:solidFill>
                  <a:schemeClr val="tx1"/>
                </a:solidFill>
              </a:endParaRPr>
            </a:p>
            <a:p>
              <a:pPr marL="17145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r-Cyrl-RS" sz="800" dirty="0">
                  <a:solidFill>
                    <a:schemeClr val="tx1"/>
                  </a:solidFill>
                </a:rPr>
                <a:t>Помоћ у кући за одрасла и старија лица</a:t>
              </a:r>
            </a:p>
            <a:p>
              <a:pPr marL="17145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Дневни боравак за децу/младе са сметњама у развоју и инвалидитетом</a:t>
              </a: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FA3FEE1-B14B-420E-9F1F-E94747AFA418}"/>
                </a:ext>
              </a:extLst>
            </p:cNvPr>
            <p:cNvSpPr/>
            <p:nvPr/>
          </p:nvSpPr>
          <p:spPr>
            <a:xfrm>
              <a:off x="4803086" y="862668"/>
              <a:ext cx="996352" cy="1115326"/>
            </a:xfrm>
            <a:custGeom>
              <a:avLst/>
              <a:gdLst>
                <a:gd name="connsiteX0" fmla="*/ 0 w 1145232"/>
                <a:gd name="connsiteY0" fmla="*/ 498176 h 996352"/>
                <a:gd name="connsiteX1" fmla="*/ 249088 w 1145232"/>
                <a:gd name="connsiteY1" fmla="*/ 0 h 996352"/>
                <a:gd name="connsiteX2" fmla="*/ 896144 w 1145232"/>
                <a:gd name="connsiteY2" fmla="*/ 0 h 996352"/>
                <a:gd name="connsiteX3" fmla="*/ 1145232 w 1145232"/>
                <a:gd name="connsiteY3" fmla="*/ 498176 h 996352"/>
                <a:gd name="connsiteX4" fmla="*/ 896144 w 1145232"/>
                <a:gd name="connsiteY4" fmla="*/ 996352 h 996352"/>
                <a:gd name="connsiteX5" fmla="*/ 249088 w 1145232"/>
                <a:gd name="connsiteY5" fmla="*/ 996352 h 996352"/>
                <a:gd name="connsiteX6" fmla="*/ 0 w 1145232"/>
                <a:gd name="connsiteY6" fmla="*/ 498176 h 9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32" h="996352">
                  <a:moveTo>
                    <a:pt x="572616" y="0"/>
                  </a:moveTo>
                  <a:lnTo>
                    <a:pt x="1145232" y="216707"/>
                  </a:lnTo>
                  <a:lnTo>
                    <a:pt x="1145232" y="779645"/>
                  </a:lnTo>
                  <a:lnTo>
                    <a:pt x="572616" y="996352"/>
                  </a:lnTo>
                  <a:lnTo>
                    <a:pt x="0" y="779645"/>
                  </a:lnTo>
                  <a:lnTo>
                    <a:pt x="0" y="216707"/>
                  </a:lnTo>
                  <a:lnTo>
                    <a:pt x="57261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935" tIns="205135" rIns="181935" bIns="205135" numCol="1" spcCol="1270" anchor="ctr" anchorCtr="0">
              <a:noAutofit/>
            </a:bodyPr>
            <a:lstStyle/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b="1" dirty="0"/>
                <a:t>Социјална заштита</a:t>
              </a:r>
            </a:p>
            <a:p>
              <a:pPr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dirty="0"/>
                <a:t>(</a:t>
              </a:r>
              <a:r>
                <a:rPr lang="en-US" sz="800" b="1" dirty="0"/>
                <a:t>32</a:t>
              </a:r>
              <a:r>
                <a:rPr lang="sr-Cyrl-RS" sz="800" dirty="0"/>
                <a:t> </a:t>
              </a:r>
              <a:r>
                <a:rPr lang="sr-Cyrl-RS" sz="700" dirty="0"/>
                <a:t>индикатора</a:t>
              </a:r>
              <a:r>
                <a:rPr lang="sr-Cyrl-RS" sz="800" dirty="0"/>
                <a:t>)</a:t>
              </a:r>
              <a:endParaRPr lang="sr-Latn-RS" sz="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45A1CAC-1AAC-4B6B-9BCF-9014EC2A6E06}"/>
                </a:ext>
              </a:extLst>
            </p:cNvPr>
            <p:cNvSpPr/>
            <p:nvPr/>
          </p:nvSpPr>
          <p:spPr>
            <a:xfrm>
              <a:off x="4713211" y="2691072"/>
              <a:ext cx="1142456" cy="1062197"/>
            </a:xfrm>
            <a:custGeom>
              <a:avLst/>
              <a:gdLst>
                <a:gd name="connsiteX0" fmla="*/ 0 w 1145232"/>
                <a:gd name="connsiteY0" fmla="*/ 498176 h 996352"/>
                <a:gd name="connsiteX1" fmla="*/ 249088 w 1145232"/>
                <a:gd name="connsiteY1" fmla="*/ 0 h 996352"/>
                <a:gd name="connsiteX2" fmla="*/ 896144 w 1145232"/>
                <a:gd name="connsiteY2" fmla="*/ 0 h 996352"/>
                <a:gd name="connsiteX3" fmla="*/ 1145232 w 1145232"/>
                <a:gd name="connsiteY3" fmla="*/ 498176 h 996352"/>
                <a:gd name="connsiteX4" fmla="*/ 896144 w 1145232"/>
                <a:gd name="connsiteY4" fmla="*/ 996352 h 996352"/>
                <a:gd name="connsiteX5" fmla="*/ 249088 w 1145232"/>
                <a:gd name="connsiteY5" fmla="*/ 996352 h 996352"/>
                <a:gd name="connsiteX6" fmla="*/ 0 w 1145232"/>
                <a:gd name="connsiteY6" fmla="*/ 498176 h 9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32" h="996352">
                  <a:moveTo>
                    <a:pt x="572616" y="0"/>
                  </a:moveTo>
                  <a:lnTo>
                    <a:pt x="1145232" y="216707"/>
                  </a:lnTo>
                  <a:lnTo>
                    <a:pt x="1145232" y="779645"/>
                  </a:lnTo>
                  <a:lnTo>
                    <a:pt x="572616" y="996352"/>
                  </a:lnTo>
                  <a:lnTo>
                    <a:pt x="0" y="779645"/>
                  </a:lnTo>
                  <a:lnTo>
                    <a:pt x="0" y="216707"/>
                  </a:lnTo>
                  <a:lnTo>
                    <a:pt x="57261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81935" tIns="205135" rIns="181935" bIns="205135" numCol="1" spcCol="1270" anchor="ctr" anchorCtr="0">
              <a:noAutofit/>
            </a:bodyPr>
            <a:lstStyle/>
            <a:p>
              <a:pPr marL="0" lvl="0" indent="0" algn="ctr" defTabSz="3111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700" b="1" kern="1200" dirty="0"/>
                <a:t>Пољопривреда </a:t>
              </a:r>
              <a:r>
                <a:rPr lang="sr-Cyrl-RS" sz="700" kern="1200" dirty="0"/>
                <a:t>(</a:t>
              </a:r>
              <a:r>
                <a:rPr lang="sr-Cyrl-RS" sz="800" b="1" kern="1200" dirty="0"/>
                <a:t>47</a:t>
              </a:r>
              <a:r>
                <a:rPr lang="sr-Cyrl-RS" sz="700" kern="1200" dirty="0"/>
                <a:t> индикатора)</a:t>
              </a:r>
              <a:endParaRPr lang="sr-Latn-RS" sz="700" kern="12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D271469-B63D-4EFF-94D0-3481A09F6E9A}"/>
                </a:ext>
              </a:extLst>
            </p:cNvPr>
            <p:cNvSpPr/>
            <p:nvPr/>
          </p:nvSpPr>
          <p:spPr>
            <a:xfrm>
              <a:off x="5952662" y="2940943"/>
              <a:ext cx="1236851" cy="687139"/>
            </a:xfrm>
            <a:custGeom>
              <a:avLst/>
              <a:gdLst>
                <a:gd name="connsiteX0" fmla="*/ 0 w 1236851"/>
                <a:gd name="connsiteY0" fmla="*/ 0 h 687139"/>
                <a:gd name="connsiteX1" fmla="*/ 1236851 w 1236851"/>
                <a:gd name="connsiteY1" fmla="*/ 0 h 687139"/>
                <a:gd name="connsiteX2" fmla="*/ 1236851 w 1236851"/>
                <a:gd name="connsiteY2" fmla="*/ 687139 h 687139"/>
                <a:gd name="connsiteX3" fmla="*/ 0 w 1236851"/>
                <a:gd name="connsiteY3" fmla="*/ 687139 h 687139"/>
                <a:gd name="connsiteX4" fmla="*/ 0 w 1236851"/>
                <a:gd name="connsiteY4" fmla="*/ 0 h 68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851" h="687139">
                  <a:moveTo>
                    <a:pt x="0" y="0"/>
                  </a:moveTo>
                  <a:lnTo>
                    <a:pt x="1236851" y="0"/>
                  </a:lnTo>
                  <a:lnTo>
                    <a:pt x="1236851" y="687139"/>
                  </a:lnTo>
                  <a:lnTo>
                    <a:pt x="0" y="6871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17145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r-Cyrl-RS" sz="800" dirty="0">
                  <a:solidFill>
                    <a:schemeClr val="tx1"/>
                  </a:solidFill>
                </a:rPr>
                <a:t>Газдинства</a:t>
              </a:r>
              <a:endParaRPr lang="sr-Latn-RS" sz="800" dirty="0">
                <a:solidFill>
                  <a:schemeClr val="tx1"/>
                </a:solidFill>
              </a:endParaRPr>
            </a:p>
            <a:p>
              <a:pPr marL="17145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r-Cyrl-RS" sz="800" dirty="0">
                  <a:solidFill>
                    <a:schemeClr val="tx1"/>
                  </a:solidFill>
                </a:rPr>
                <a:t>Радна снага</a:t>
              </a:r>
            </a:p>
            <a:p>
              <a:pPr marL="17145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r-Cyrl-RS" sz="800" dirty="0">
                  <a:solidFill>
                    <a:schemeClr val="tx1"/>
                  </a:solidFill>
                </a:rPr>
                <a:t>Земљиште</a:t>
              </a:r>
            </a:p>
            <a:p>
              <a:pPr marL="17145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r-Cyrl-RS" sz="800" dirty="0">
                  <a:solidFill>
                    <a:schemeClr val="tx1"/>
                  </a:solidFill>
                </a:rPr>
                <a:t>Сточни фонд</a:t>
              </a:r>
            </a:p>
            <a:p>
              <a:pPr marL="17145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r-Cyrl-RS" sz="800" dirty="0">
                  <a:solidFill>
                    <a:schemeClr val="tx1"/>
                  </a:solidFill>
                </a:rPr>
                <a:t>Механизација</a:t>
              </a:r>
              <a:endParaRPr lang="en-US" sz="800" dirty="0">
                <a:solidFill>
                  <a:schemeClr val="tx1"/>
                </a:solidFill>
              </a:endParaRPr>
            </a:p>
            <a:p>
              <a:pPr marL="17145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366ABBC-4501-4F73-9132-DA405D4C1E31}"/>
                </a:ext>
              </a:extLst>
            </p:cNvPr>
            <p:cNvSpPr/>
            <p:nvPr/>
          </p:nvSpPr>
          <p:spPr>
            <a:xfrm>
              <a:off x="5340518" y="3589177"/>
              <a:ext cx="996352" cy="1076553"/>
            </a:xfrm>
            <a:custGeom>
              <a:avLst/>
              <a:gdLst>
                <a:gd name="connsiteX0" fmla="*/ 0 w 1145232"/>
                <a:gd name="connsiteY0" fmla="*/ 498176 h 996352"/>
                <a:gd name="connsiteX1" fmla="*/ 249088 w 1145232"/>
                <a:gd name="connsiteY1" fmla="*/ 0 h 996352"/>
                <a:gd name="connsiteX2" fmla="*/ 896144 w 1145232"/>
                <a:gd name="connsiteY2" fmla="*/ 0 h 996352"/>
                <a:gd name="connsiteX3" fmla="*/ 1145232 w 1145232"/>
                <a:gd name="connsiteY3" fmla="*/ 498176 h 996352"/>
                <a:gd name="connsiteX4" fmla="*/ 896144 w 1145232"/>
                <a:gd name="connsiteY4" fmla="*/ 996352 h 996352"/>
                <a:gd name="connsiteX5" fmla="*/ 249088 w 1145232"/>
                <a:gd name="connsiteY5" fmla="*/ 996352 h 996352"/>
                <a:gd name="connsiteX6" fmla="*/ 0 w 1145232"/>
                <a:gd name="connsiteY6" fmla="*/ 498176 h 9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32" h="996352">
                  <a:moveTo>
                    <a:pt x="572616" y="0"/>
                  </a:moveTo>
                  <a:lnTo>
                    <a:pt x="1145232" y="216707"/>
                  </a:lnTo>
                  <a:lnTo>
                    <a:pt x="1145232" y="779645"/>
                  </a:lnTo>
                  <a:lnTo>
                    <a:pt x="572616" y="996352"/>
                  </a:lnTo>
                  <a:lnTo>
                    <a:pt x="0" y="779645"/>
                  </a:lnTo>
                  <a:lnTo>
                    <a:pt x="0" y="216707"/>
                  </a:lnTo>
                  <a:lnTo>
                    <a:pt x="572616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265" tIns="178465" rIns="155265" bIns="178465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800" b="1" kern="1200" dirty="0"/>
                <a:t>Финансијски показатељи јавно комуналних предузећа</a:t>
              </a:r>
            </a:p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700" kern="1200" dirty="0"/>
                <a:t>(</a:t>
              </a:r>
              <a:r>
                <a:rPr lang="sr-Cyrl-RS" sz="800" b="1" kern="1200" dirty="0"/>
                <a:t>71</a:t>
              </a:r>
              <a:r>
                <a:rPr lang="sr-Cyrl-RS" sz="700" kern="1200" dirty="0"/>
                <a:t>  индикатора)</a:t>
              </a:r>
              <a:endParaRPr lang="sr-Latn-RS" sz="700" kern="120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6FE15A5-619C-43BC-8B09-4B974885810D}"/>
                </a:ext>
              </a:extLst>
            </p:cNvPr>
            <p:cNvSpPr/>
            <p:nvPr/>
          </p:nvSpPr>
          <p:spPr>
            <a:xfrm>
              <a:off x="1177251" y="2877911"/>
              <a:ext cx="1731000" cy="803151"/>
            </a:xfrm>
            <a:custGeom>
              <a:avLst/>
              <a:gdLst>
                <a:gd name="connsiteX0" fmla="*/ 0 w 1236851"/>
                <a:gd name="connsiteY0" fmla="*/ 0 h 687139"/>
                <a:gd name="connsiteX1" fmla="*/ 1236851 w 1236851"/>
                <a:gd name="connsiteY1" fmla="*/ 0 h 687139"/>
                <a:gd name="connsiteX2" fmla="*/ 1236851 w 1236851"/>
                <a:gd name="connsiteY2" fmla="*/ 687139 h 687139"/>
                <a:gd name="connsiteX3" fmla="*/ 0 w 1236851"/>
                <a:gd name="connsiteY3" fmla="*/ 687139 h 687139"/>
                <a:gd name="connsiteX4" fmla="*/ 0 w 1236851"/>
                <a:gd name="connsiteY4" fmla="*/ 0 h 68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851" h="687139">
                  <a:moveTo>
                    <a:pt x="0" y="0"/>
                  </a:moveTo>
                  <a:lnTo>
                    <a:pt x="1236851" y="0"/>
                  </a:lnTo>
                  <a:lnTo>
                    <a:pt x="1236851" y="687139"/>
                  </a:lnTo>
                  <a:lnTo>
                    <a:pt x="0" y="6871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Пословна демографија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Пословање привреде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Спољнотрговинска активност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Запосленост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Незапосленост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Зараде и пензије</a:t>
              </a: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91D3F2B-7370-49B2-9E48-A2A1FE8FA449}"/>
                </a:ext>
              </a:extLst>
            </p:cNvPr>
            <p:cNvSpPr/>
            <p:nvPr/>
          </p:nvSpPr>
          <p:spPr>
            <a:xfrm>
              <a:off x="5861471" y="961789"/>
              <a:ext cx="2742978" cy="803151"/>
            </a:xfrm>
            <a:custGeom>
              <a:avLst/>
              <a:gdLst>
                <a:gd name="connsiteX0" fmla="*/ 0 w 1236851"/>
                <a:gd name="connsiteY0" fmla="*/ 0 h 687139"/>
                <a:gd name="connsiteX1" fmla="*/ 1236851 w 1236851"/>
                <a:gd name="connsiteY1" fmla="*/ 0 h 687139"/>
                <a:gd name="connsiteX2" fmla="*/ 1236851 w 1236851"/>
                <a:gd name="connsiteY2" fmla="*/ 687139 h 687139"/>
                <a:gd name="connsiteX3" fmla="*/ 0 w 1236851"/>
                <a:gd name="connsiteY3" fmla="*/ 687139 h 687139"/>
                <a:gd name="connsiteX4" fmla="*/ 0 w 1236851"/>
                <a:gd name="connsiteY4" fmla="*/ 0 h 68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851" h="687139">
                  <a:moveTo>
                    <a:pt x="0" y="0"/>
                  </a:moveTo>
                  <a:lnTo>
                    <a:pt x="1236851" y="0"/>
                  </a:lnTo>
                  <a:lnTo>
                    <a:pt x="1236851" y="687139"/>
                  </a:lnTo>
                  <a:lnTo>
                    <a:pt x="0" y="6871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Новчана социјална помоћ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Дечији додатак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Додатак за помоћ и негу другог лица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Смештај лица</a:t>
              </a: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52E1DDA-DA41-4C82-9E86-8AC31FA29790}"/>
                </a:ext>
              </a:extLst>
            </p:cNvPr>
            <p:cNvSpPr/>
            <p:nvPr/>
          </p:nvSpPr>
          <p:spPr>
            <a:xfrm>
              <a:off x="6367578" y="3788812"/>
              <a:ext cx="2236871" cy="830334"/>
            </a:xfrm>
            <a:custGeom>
              <a:avLst/>
              <a:gdLst>
                <a:gd name="connsiteX0" fmla="*/ 0 w 1236851"/>
                <a:gd name="connsiteY0" fmla="*/ 0 h 687139"/>
                <a:gd name="connsiteX1" fmla="*/ 1236851 w 1236851"/>
                <a:gd name="connsiteY1" fmla="*/ 0 h 687139"/>
                <a:gd name="connsiteX2" fmla="*/ 1236851 w 1236851"/>
                <a:gd name="connsiteY2" fmla="*/ 687139 h 687139"/>
                <a:gd name="connsiteX3" fmla="*/ 0 w 1236851"/>
                <a:gd name="connsiteY3" fmla="*/ 687139 h 687139"/>
                <a:gd name="connsiteX4" fmla="*/ 0 w 1236851"/>
                <a:gd name="connsiteY4" fmla="*/ 0 h 68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851" h="687139">
                  <a:moveTo>
                    <a:pt x="0" y="0"/>
                  </a:moveTo>
                  <a:lnTo>
                    <a:pt x="1236851" y="0"/>
                  </a:lnTo>
                  <a:lnTo>
                    <a:pt x="1236851" y="687139"/>
                  </a:lnTo>
                  <a:lnTo>
                    <a:pt x="0" y="6871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17145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Основни подаци, </a:t>
              </a:r>
              <a:endParaRPr lang="en-US" sz="800" dirty="0">
                <a:solidFill>
                  <a:schemeClr val="tx1"/>
                </a:solidFill>
              </a:endParaRPr>
            </a:p>
            <a:p>
              <a:pPr marL="17145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sr-Cyrl-RS" sz="800" dirty="0">
                  <a:solidFill>
                    <a:schemeClr val="tx1"/>
                  </a:solidFill>
                </a:rPr>
                <a:t>С</a:t>
              </a:r>
              <a:r>
                <a:rPr lang="ru-RU" sz="800" dirty="0">
                  <a:solidFill>
                    <a:schemeClr val="tx1"/>
                  </a:solidFill>
                </a:rPr>
                <a:t>труктура имовине</a:t>
              </a:r>
            </a:p>
            <a:p>
              <a:pPr marL="17145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Извори средстава и њихова структура</a:t>
              </a:r>
            </a:p>
            <a:p>
              <a:pPr marL="17145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Структура прихода и расхода</a:t>
              </a:r>
            </a:p>
            <a:p>
              <a:pPr marL="17145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Солвентност, ликвидност, задуженост, економичност, продуктивност</a:t>
              </a:r>
            </a:p>
            <a:p>
              <a:pPr marL="17145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Рентабилност / Профитабилност</a:t>
              </a:r>
            </a:p>
            <a:p>
              <a:pPr marL="17145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5" name="Freeform: Shape 7">
              <a:extLst>
                <a:ext uri="{FF2B5EF4-FFF2-40B4-BE49-F238E27FC236}">
                  <a16:creationId xmlns:a16="http://schemas.microsoft.com/office/drawing/2014/main" id="{3A7A3237-414F-4EC0-AFA9-4C5000308DBD}"/>
                </a:ext>
              </a:extLst>
            </p:cNvPr>
            <p:cNvSpPr/>
            <p:nvPr/>
          </p:nvSpPr>
          <p:spPr>
            <a:xfrm>
              <a:off x="244786" y="3753269"/>
              <a:ext cx="1053589" cy="1060732"/>
            </a:xfrm>
            <a:custGeom>
              <a:avLst/>
              <a:gdLst>
                <a:gd name="connsiteX0" fmla="*/ 0 w 1145232"/>
                <a:gd name="connsiteY0" fmla="*/ 498176 h 996352"/>
                <a:gd name="connsiteX1" fmla="*/ 249088 w 1145232"/>
                <a:gd name="connsiteY1" fmla="*/ 0 h 996352"/>
                <a:gd name="connsiteX2" fmla="*/ 896144 w 1145232"/>
                <a:gd name="connsiteY2" fmla="*/ 0 h 996352"/>
                <a:gd name="connsiteX3" fmla="*/ 1145232 w 1145232"/>
                <a:gd name="connsiteY3" fmla="*/ 498176 h 996352"/>
                <a:gd name="connsiteX4" fmla="*/ 896144 w 1145232"/>
                <a:gd name="connsiteY4" fmla="*/ 996352 h 996352"/>
                <a:gd name="connsiteX5" fmla="*/ 249088 w 1145232"/>
                <a:gd name="connsiteY5" fmla="*/ 996352 h 996352"/>
                <a:gd name="connsiteX6" fmla="*/ 0 w 1145232"/>
                <a:gd name="connsiteY6" fmla="*/ 498176 h 9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32" h="996352">
                  <a:moveTo>
                    <a:pt x="572616" y="0"/>
                  </a:moveTo>
                  <a:lnTo>
                    <a:pt x="1145232" y="216707"/>
                  </a:lnTo>
                  <a:lnTo>
                    <a:pt x="1145232" y="779645"/>
                  </a:lnTo>
                  <a:lnTo>
                    <a:pt x="572616" y="996352"/>
                  </a:lnTo>
                  <a:lnTo>
                    <a:pt x="0" y="779645"/>
                  </a:lnTo>
                  <a:lnTo>
                    <a:pt x="0" y="216707"/>
                  </a:lnTo>
                  <a:lnTo>
                    <a:pt x="57261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265" tIns="178465" rIns="155266" bIns="178465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800" b="1" kern="1200" dirty="0"/>
                <a:t>Образовање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800" b="1" dirty="0"/>
                <a:t>(92 индикатора)</a:t>
              </a:r>
              <a:endParaRPr lang="sr-Cyrl-RS" sz="800" b="1" kern="1200" dirty="0"/>
            </a:p>
          </p:txBody>
        </p:sp>
        <p:sp>
          <p:nvSpPr>
            <p:cNvPr id="26" name="Freeform: Shape 20">
              <a:extLst>
                <a:ext uri="{FF2B5EF4-FFF2-40B4-BE49-F238E27FC236}">
                  <a16:creationId xmlns:a16="http://schemas.microsoft.com/office/drawing/2014/main" id="{47E5EB03-68C4-4F02-A94C-61DD2D0387B9}"/>
                </a:ext>
              </a:extLst>
            </p:cNvPr>
            <p:cNvSpPr/>
            <p:nvPr/>
          </p:nvSpPr>
          <p:spPr>
            <a:xfrm>
              <a:off x="2659091" y="3753269"/>
              <a:ext cx="1142456" cy="1018507"/>
            </a:xfrm>
            <a:custGeom>
              <a:avLst/>
              <a:gdLst>
                <a:gd name="connsiteX0" fmla="*/ 0 w 1145232"/>
                <a:gd name="connsiteY0" fmla="*/ 498176 h 996352"/>
                <a:gd name="connsiteX1" fmla="*/ 249088 w 1145232"/>
                <a:gd name="connsiteY1" fmla="*/ 0 h 996352"/>
                <a:gd name="connsiteX2" fmla="*/ 896144 w 1145232"/>
                <a:gd name="connsiteY2" fmla="*/ 0 h 996352"/>
                <a:gd name="connsiteX3" fmla="*/ 1145232 w 1145232"/>
                <a:gd name="connsiteY3" fmla="*/ 498176 h 996352"/>
                <a:gd name="connsiteX4" fmla="*/ 896144 w 1145232"/>
                <a:gd name="connsiteY4" fmla="*/ 996352 h 996352"/>
                <a:gd name="connsiteX5" fmla="*/ 249088 w 1145232"/>
                <a:gd name="connsiteY5" fmla="*/ 996352 h 996352"/>
                <a:gd name="connsiteX6" fmla="*/ 0 w 1145232"/>
                <a:gd name="connsiteY6" fmla="*/ 498176 h 996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5232" h="996352">
                  <a:moveTo>
                    <a:pt x="572616" y="0"/>
                  </a:moveTo>
                  <a:lnTo>
                    <a:pt x="1145232" y="216707"/>
                  </a:lnTo>
                  <a:lnTo>
                    <a:pt x="1145232" y="779645"/>
                  </a:lnTo>
                  <a:lnTo>
                    <a:pt x="572616" y="996352"/>
                  </a:lnTo>
                  <a:lnTo>
                    <a:pt x="0" y="779645"/>
                  </a:lnTo>
                  <a:lnTo>
                    <a:pt x="0" y="216707"/>
                  </a:lnTo>
                  <a:lnTo>
                    <a:pt x="572616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5265" tIns="178465" rIns="155266" bIns="178465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r-Cyrl-RS" sz="900" b="1" kern="1200" dirty="0"/>
                <a:t>Здравство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Cyrl-RS" sz="900" dirty="0"/>
                <a:t>(</a:t>
              </a:r>
              <a:r>
                <a:rPr lang="sr-Cyrl-RS" sz="900" b="1" dirty="0"/>
                <a:t>33</a:t>
              </a:r>
              <a:r>
                <a:rPr lang="sr-Cyrl-RS" sz="900" dirty="0"/>
                <a:t> индикатора)</a:t>
              </a:r>
              <a:endParaRPr lang="sr-Cyrl-RS" sz="900" b="1" kern="1200" dirty="0"/>
            </a:p>
          </p:txBody>
        </p:sp>
        <p:sp>
          <p:nvSpPr>
            <p:cNvPr id="4" name="Cloud Callout 3"/>
            <p:cNvSpPr/>
            <p:nvPr/>
          </p:nvSpPr>
          <p:spPr>
            <a:xfrm>
              <a:off x="3493691" y="131435"/>
              <a:ext cx="1435149" cy="550004"/>
            </a:xfrm>
            <a:prstGeom prst="cloudCallout">
              <a:avLst>
                <a:gd name="adj1" fmla="val -17425"/>
                <a:gd name="adj2" fmla="val 3447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RS" dirty="0"/>
                <a:t>519 </a:t>
              </a:r>
              <a:r>
                <a:rPr lang="sr-Cyrl-RS" sz="1100" dirty="0"/>
                <a:t>индикатора</a:t>
              </a:r>
              <a:endParaRPr lang="en-US" sz="1100" dirty="0"/>
            </a:p>
          </p:txBody>
        </p:sp>
        <p:sp>
          <p:nvSpPr>
            <p:cNvPr id="27" name="Freeform: Shape 17">
              <a:extLst>
                <a:ext uri="{FF2B5EF4-FFF2-40B4-BE49-F238E27FC236}">
                  <a16:creationId xmlns:a16="http://schemas.microsoft.com/office/drawing/2014/main" id="{36FE15A5-619C-43BC-8B09-4B974885810D}"/>
                </a:ext>
              </a:extLst>
            </p:cNvPr>
            <p:cNvSpPr/>
            <p:nvPr/>
          </p:nvSpPr>
          <p:spPr>
            <a:xfrm>
              <a:off x="1337247" y="3718064"/>
              <a:ext cx="1304421" cy="1108549"/>
            </a:xfrm>
            <a:custGeom>
              <a:avLst/>
              <a:gdLst>
                <a:gd name="connsiteX0" fmla="*/ 0 w 1236851"/>
                <a:gd name="connsiteY0" fmla="*/ 0 h 687139"/>
                <a:gd name="connsiteX1" fmla="*/ 1236851 w 1236851"/>
                <a:gd name="connsiteY1" fmla="*/ 0 h 687139"/>
                <a:gd name="connsiteX2" fmla="*/ 1236851 w 1236851"/>
                <a:gd name="connsiteY2" fmla="*/ 687139 h 687139"/>
                <a:gd name="connsiteX3" fmla="*/ 0 w 1236851"/>
                <a:gd name="connsiteY3" fmla="*/ 687139 h 687139"/>
                <a:gd name="connsiteX4" fmla="*/ 0 w 1236851"/>
                <a:gd name="connsiteY4" fmla="*/ 0 h 68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851" h="687139">
                  <a:moveTo>
                    <a:pt x="0" y="0"/>
                  </a:moveTo>
                  <a:lnTo>
                    <a:pt x="1236851" y="0"/>
                  </a:lnTo>
                  <a:lnTo>
                    <a:pt x="1236851" y="687139"/>
                  </a:lnTo>
                  <a:lnTo>
                    <a:pt x="0" y="6871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Становништво према школској спреми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Предшколско образовање 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Основно образовање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Средње образовање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Високо образовање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Јавни расходи за образовање</a:t>
              </a:r>
            </a:p>
          </p:txBody>
        </p:sp>
        <p:sp>
          <p:nvSpPr>
            <p:cNvPr id="28" name="Freeform: Shape 17">
              <a:extLst>
                <a:ext uri="{FF2B5EF4-FFF2-40B4-BE49-F238E27FC236}">
                  <a16:creationId xmlns:a16="http://schemas.microsoft.com/office/drawing/2014/main" id="{36FE15A5-619C-43BC-8B09-4B974885810D}"/>
                </a:ext>
              </a:extLst>
            </p:cNvPr>
            <p:cNvSpPr/>
            <p:nvPr/>
          </p:nvSpPr>
          <p:spPr>
            <a:xfrm>
              <a:off x="3777464" y="3930310"/>
              <a:ext cx="1532346" cy="803151"/>
            </a:xfrm>
            <a:custGeom>
              <a:avLst/>
              <a:gdLst>
                <a:gd name="connsiteX0" fmla="*/ 0 w 1236851"/>
                <a:gd name="connsiteY0" fmla="*/ 0 h 687139"/>
                <a:gd name="connsiteX1" fmla="*/ 1236851 w 1236851"/>
                <a:gd name="connsiteY1" fmla="*/ 0 h 687139"/>
                <a:gd name="connsiteX2" fmla="*/ 1236851 w 1236851"/>
                <a:gd name="connsiteY2" fmla="*/ 687139 h 687139"/>
                <a:gd name="connsiteX3" fmla="*/ 0 w 1236851"/>
                <a:gd name="connsiteY3" fmla="*/ 687139 h 687139"/>
                <a:gd name="connsiteX4" fmla="*/ 0 w 1236851"/>
                <a:gd name="connsiteY4" fmla="*/ 0 h 68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36851" h="687139">
                  <a:moveTo>
                    <a:pt x="0" y="0"/>
                  </a:moveTo>
                  <a:lnTo>
                    <a:pt x="1236851" y="0"/>
                  </a:lnTo>
                  <a:lnTo>
                    <a:pt x="1236851" y="687139"/>
                  </a:lnTo>
                  <a:lnTo>
                    <a:pt x="0" y="6871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Здравствене установе и кадрови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Учесталост обољевања </a:t>
              </a:r>
            </a:p>
            <a:p>
              <a:pPr marL="171450" lvl="0" indent="-171450" defTabSz="222250">
                <a:lnSpc>
                  <a:spcPct val="9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ru-RU" sz="800" dirty="0">
                  <a:solidFill>
                    <a:schemeClr val="tx1"/>
                  </a:solidFill>
                </a:rPr>
                <a:t>Јавни расходи за здравствену и социјалну заштиту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274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FC4A1F-73D6-4F64-8BEE-A2BA36198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520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8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B9EE31-E935-45BB-AAAB-275E1A3E3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0371"/>
            <a:ext cx="8191500" cy="638175"/>
          </a:xfrm>
        </p:spPr>
        <p:txBody>
          <a:bodyPr/>
          <a:lstStyle/>
          <a:p>
            <a:r>
              <a:rPr lang="sr-Cyrl-RS" dirty="0"/>
              <a:t>Пример 1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D7638-E667-4DDF-AD74-56840B1BA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688546"/>
            <a:ext cx="9144000" cy="335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2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0DE08B-44CD-4BA4-B37C-5294AB3B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23478"/>
            <a:ext cx="8191500" cy="638175"/>
          </a:xfrm>
        </p:spPr>
        <p:txBody>
          <a:bodyPr/>
          <a:lstStyle/>
          <a:p>
            <a:r>
              <a:rPr lang="sr-Cyrl-RS" dirty="0"/>
              <a:t>Пример 2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5A0EE3-92EF-445D-BC0D-3464600210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203494"/>
              </p:ext>
            </p:extLst>
          </p:nvPr>
        </p:nvGraphicFramePr>
        <p:xfrm>
          <a:off x="251520" y="761652"/>
          <a:ext cx="8640966" cy="3466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9699">
                  <a:extLst>
                    <a:ext uri="{9D8B030D-6E8A-4147-A177-3AD203B41FA5}">
                      <a16:colId xmlns:a16="http://schemas.microsoft.com/office/drawing/2014/main" val="781739097"/>
                    </a:ext>
                  </a:extLst>
                </a:gridCol>
                <a:gridCol w="947895">
                  <a:extLst>
                    <a:ext uri="{9D8B030D-6E8A-4147-A177-3AD203B41FA5}">
                      <a16:colId xmlns:a16="http://schemas.microsoft.com/office/drawing/2014/main" val="355492123"/>
                    </a:ext>
                  </a:extLst>
                </a:gridCol>
                <a:gridCol w="395644">
                  <a:extLst>
                    <a:ext uri="{9D8B030D-6E8A-4147-A177-3AD203B41FA5}">
                      <a16:colId xmlns:a16="http://schemas.microsoft.com/office/drawing/2014/main" val="3883867928"/>
                    </a:ext>
                  </a:extLst>
                </a:gridCol>
                <a:gridCol w="395644">
                  <a:extLst>
                    <a:ext uri="{9D8B030D-6E8A-4147-A177-3AD203B41FA5}">
                      <a16:colId xmlns:a16="http://schemas.microsoft.com/office/drawing/2014/main" val="4160156045"/>
                    </a:ext>
                  </a:extLst>
                </a:gridCol>
                <a:gridCol w="395644">
                  <a:extLst>
                    <a:ext uri="{9D8B030D-6E8A-4147-A177-3AD203B41FA5}">
                      <a16:colId xmlns:a16="http://schemas.microsoft.com/office/drawing/2014/main" val="530931152"/>
                    </a:ext>
                  </a:extLst>
                </a:gridCol>
                <a:gridCol w="395644">
                  <a:extLst>
                    <a:ext uri="{9D8B030D-6E8A-4147-A177-3AD203B41FA5}">
                      <a16:colId xmlns:a16="http://schemas.microsoft.com/office/drawing/2014/main" val="363628001"/>
                    </a:ext>
                  </a:extLst>
                </a:gridCol>
                <a:gridCol w="395644">
                  <a:extLst>
                    <a:ext uri="{9D8B030D-6E8A-4147-A177-3AD203B41FA5}">
                      <a16:colId xmlns:a16="http://schemas.microsoft.com/office/drawing/2014/main" val="3238079753"/>
                    </a:ext>
                  </a:extLst>
                </a:gridCol>
                <a:gridCol w="395644">
                  <a:extLst>
                    <a:ext uri="{9D8B030D-6E8A-4147-A177-3AD203B41FA5}">
                      <a16:colId xmlns:a16="http://schemas.microsoft.com/office/drawing/2014/main" val="2570932077"/>
                    </a:ext>
                  </a:extLst>
                </a:gridCol>
                <a:gridCol w="395644">
                  <a:extLst>
                    <a:ext uri="{9D8B030D-6E8A-4147-A177-3AD203B41FA5}">
                      <a16:colId xmlns:a16="http://schemas.microsoft.com/office/drawing/2014/main" val="3040804548"/>
                    </a:ext>
                  </a:extLst>
                </a:gridCol>
                <a:gridCol w="395644">
                  <a:extLst>
                    <a:ext uri="{9D8B030D-6E8A-4147-A177-3AD203B41FA5}">
                      <a16:colId xmlns:a16="http://schemas.microsoft.com/office/drawing/2014/main" val="753543916"/>
                    </a:ext>
                  </a:extLst>
                </a:gridCol>
                <a:gridCol w="395644">
                  <a:extLst>
                    <a:ext uri="{9D8B030D-6E8A-4147-A177-3AD203B41FA5}">
                      <a16:colId xmlns:a16="http://schemas.microsoft.com/office/drawing/2014/main" val="4015488346"/>
                    </a:ext>
                  </a:extLst>
                </a:gridCol>
                <a:gridCol w="395644">
                  <a:extLst>
                    <a:ext uri="{9D8B030D-6E8A-4147-A177-3AD203B41FA5}">
                      <a16:colId xmlns:a16="http://schemas.microsoft.com/office/drawing/2014/main" val="1529300195"/>
                    </a:ext>
                  </a:extLst>
                </a:gridCol>
                <a:gridCol w="395644">
                  <a:extLst>
                    <a:ext uri="{9D8B030D-6E8A-4147-A177-3AD203B41FA5}">
                      <a16:colId xmlns:a16="http://schemas.microsoft.com/office/drawing/2014/main" val="3071792035"/>
                    </a:ext>
                  </a:extLst>
                </a:gridCol>
                <a:gridCol w="395644">
                  <a:extLst>
                    <a:ext uri="{9D8B030D-6E8A-4147-A177-3AD203B41FA5}">
                      <a16:colId xmlns:a16="http://schemas.microsoft.com/office/drawing/2014/main" val="3356661207"/>
                    </a:ext>
                  </a:extLst>
                </a:gridCol>
                <a:gridCol w="395644">
                  <a:extLst>
                    <a:ext uri="{9D8B030D-6E8A-4147-A177-3AD203B41FA5}">
                      <a16:colId xmlns:a16="http://schemas.microsoft.com/office/drawing/2014/main" val="4253303715"/>
                    </a:ext>
                  </a:extLst>
                </a:gridCol>
              </a:tblGrid>
              <a:tr h="296263">
                <a:tc>
                  <a:txBody>
                    <a:bodyPr/>
                    <a:lstStyle/>
                    <a:p>
                      <a:pPr algn="ctr" rtl="0" fontAlgn="t"/>
                      <a:r>
                        <a:rPr lang="sr-Cyrl-RS" sz="1400" u="none" strike="noStrike" dirty="0">
                          <a:effectLst/>
                        </a:rPr>
                        <a:t>Пирот - град</a:t>
                      </a:r>
                      <a:endParaRPr lang="sr-Cyrl-R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834" marR="7834" marT="7834" marB="0"/>
                </a:tc>
                <a:tc gridSpan="13">
                  <a:txBody>
                    <a:bodyPr/>
                    <a:lstStyle/>
                    <a:p>
                      <a:pPr algn="ctr" rtl="0" fontAlgn="t"/>
                      <a:r>
                        <a:rPr lang="sr-Cyrl-RS" sz="1400" u="none" strike="noStrike" dirty="0">
                          <a:effectLst/>
                        </a:rPr>
                        <a:t>Вредност индикатора</a:t>
                      </a:r>
                      <a:endParaRPr lang="sr-Cyrl-R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220092"/>
                  </a:ext>
                </a:extLst>
              </a:tr>
              <a:tr h="296263"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RS" sz="900" b="1" u="none" strike="noStrike" dirty="0">
                          <a:effectLst/>
                        </a:rPr>
                        <a:t>Назив индикатора</a:t>
                      </a:r>
                      <a:endParaRPr lang="sr-Cyrl-R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sr-Cyrl-RS" sz="900" b="1" u="none" strike="noStrike" dirty="0">
                          <a:effectLst/>
                        </a:rPr>
                        <a:t>Јединица мере</a:t>
                      </a:r>
                      <a:endParaRPr lang="sr-Cyrl-R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u="none" strike="noStrike" dirty="0">
                          <a:effectLst/>
                        </a:rPr>
                        <a:t>2011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u="none" strike="noStrike" dirty="0">
                          <a:effectLst/>
                        </a:rPr>
                        <a:t>2012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u="none" strike="noStrike" dirty="0">
                          <a:effectLst/>
                        </a:rPr>
                        <a:t>2013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u="none" strike="noStrike" dirty="0">
                          <a:effectLst/>
                        </a:rPr>
                        <a:t>2014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u="none" strike="noStrike" dirty="0">
                          <a:effectLst/>
                        </a:rPr>
                        <a:t>2015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u="none" strike="noStrike" dirty="0">
                          <a:effectLst/>
                        </a:rPr>
                        <a:t>2016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u="none" strike="noStrike" dirty="0">
                          <a:effectLst/>
                        </a:rPr>
                        <a:t>2017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u="none" strike="noStrike" dirty="0">
                          <a:effectLst/>
                        </a:rPr>
                        <a:t>2018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u="none" strike="noStrike" dirty="0">
                          <a:effectLst/>
                        </a:rPr>
                        <a:t>2019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u="none" strike="noStrike" dirty="0">
                          <a:effectLst/>
                        </a:rPr>
                        <a:t>2020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u="none" strike="noStrike" dirty="0">
                          <a:effectLst/>
                        </a:rPr>
                        <a:t>2021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u="none" strike="noStrike" dirty="0">
                          <a:effectLst/>
                        </a:rPr>
                        <a:t>2022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900" b="1" u="none" strike="noStrike" dirty="0">
                          <a:effectLst/>
                        </a:rPr>
                        <a:t>2023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/>
                </a:tc>
                <a:extLst>
                  <a:ext uri="{0D108BD9-81ED-4DB2-BD59-A6C34878D82A}">
                    <a16:rowId xmlns:a16="http://schemas.microsoft.com/office/drawing/2014/main" val="416878024"/>
                  </a:ext>
                </a:extLst>
              </a:tr>
              <a:tr h="474021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800" u="none" strike="noStrike" dirty="0">
                          <a:effectLst/>
                        </a:rPr>
                        <a:t>04. Број насеља</a:t>
                      </a:r>
                      <a:endParaRPr lang="sr-Cyrl-R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800" u="none" strike="noStrike">
                          <a:effectLst/>
                        </a:rPr>
                        <a:t>Број </a:t>
                      </a:r>
                      <a:endParaRPr lang="sr-Cyrl-R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72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72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72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72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extLst>
                  <a:ext uri="{0D108BD9-81ED-4DB2-BD59-A6C34878D82A}">
                    <a16:rowId xmlns:a16="http://schemas.microsoft.com/office/drawing/2014/main" val="2517079994"/>
                  </a:ext>
                </a:extLst>
              </a:tr>
              <a:tr h="474021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800" u="none" strike="noStrike" dirty="0">
                          <a:effectLst/>
                        </a:rPr>
                        <a:t>07. Број становника</a:t>
                      </a:r>
                      <a:endParaRPr lang="sr-Cyrl-R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800" u="none" strike="noStrike">
                          <a:effectLst/>
                        </a:rPr>
                        <a:t>Број </a:t>
                      </a:r>
                      <a:endParaRPr lang="sr-Cyrl-R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57997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57440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56903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56396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55885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55381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54873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54342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53824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53281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52602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49792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49204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extLst>
                  <a:ext uri="{0D108BD9-81ED-4DB2-BD59-A6C34878D82A}">
                    <a16:rowId xmlns:a16="http://schemas.microsoft.com/office/drawing/2014/main" val="710475765"/>
                  </a:ext>
                </a:extLst>
              </a:tr>
              <a:tr h="474021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800" u="none" strike="noStrike">
                          <a:effectLst/>
                        </a:rPr>
                        <a:t>28. Просечна старост становништва</a:t>
                      </a:r>
                      <a:endParaRPr lang="sr-Cyrl-R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800" u="none" strike="noStrike">
                          <a:effectLst/>
                        </a:rPr>
                        <a:t>Број </a:t>
                      </a:r>
                      <a:endParaRPr lang="sr-Cyrl-R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44.13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44.37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44.58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44.81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45.05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45.28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45.46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45.68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45.81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45.99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46.08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46.1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46.22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extLst>
                  <a:ext uri="{0D108BD9-81ED-4DB2-BD59-A6C34878D82A}">
                    <a16:rowId xmlns:a16="http://schemas.microsoft.com/office/drawing/2014/main" val="3716149250"/>
                  </a:ext>
                </a:extLst>
              </a:tr>
              <a:tr h="4888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54. Домаћинства прикључена на водоводну мрежу, као % укупног броја домаћинстава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%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71.9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73.2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73.5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75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75.3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76.4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77.4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77.7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79.1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79.4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80.6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84.9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85.2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extLst>
                  <a:ext uri="{0D108BD9-81ED-4DB2-BD59-A6C34878D82A}">
                    <a16:rowId xmlns:a16="http://schemas.microsoft.com/office/drawing/2014/main" val="4075767957"/>
                  </a:ext>
                </a:extLst>
              </a:tr>
              <a:tr h="48883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56. Домаћинства прикључена на канализациону мрежу, као % укупног броја домаћинстава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%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57.3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57.4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57.7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57.8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57.9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58.1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58.3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58.4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58.4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58.9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59.1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62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62.1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extLst>
                  <a:ext uri="{0D108BD9-81ED-4DB2-BD59-A6C34878D82A}">
                    <a16:rowId xmlns:a16="http://schemas.microsoft.com/office/drawing/2014/main" val="3599837787"/>
                  </a:ext>
                </a:extLst>
              </a:tr>
              <a:tr h="47402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u="none" strike="noStrike">
                          <a:effectLst/>
                        </a:rPr>
                        <a:t>58. Изграђени станови на 1000 становника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800" u="none" strike="noStrike">
                          <a:effectLst/>
                        </a:rPr>
                        <a:t>Број </a:t>
                      </a:r>
                      <a:endParaRPr lang="sr-Cyrl-R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1.7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1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1.4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0.7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0.9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0.2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>
                          <a:effectLst/>
                        </a:rPr>
                        <a:t>2.2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1.3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2.5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2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3.7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2.8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800" u="none" strike="noStrike" dirty="0">
                          <a:effectLst/>
                        </a:rPr>
                        <a:t>3.3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34" marR="7834" marT="7834" marB="0" anchor="ctr"/>
                </a:tc>
                <a:extLst>
                  <a:ext uri="{0D108BD9-81ED-4DB2-BD59-A6C34878D82A}">
                    <a16:rowId xmlns:a16="http://schemas.microsoft.com/office/drawing/2014/main" val="3349409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25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C79DE9D-9B4D-41A5-869C-2602151F614A}"/>
              </a:ext>
            </a:extLst>
          </p:cNvPr>
          <p:cNvSpPr/>
          <p:nvPr/>
        </p:nvSpPr>
        <p:spPr>
          <a:xfrm>
            <a:off x="395536" y="19548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Cyrl-RS" sz="2400" b="1" dirty="0"/>
              <a:t>Повезивање са ЦОР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9C0A9C0-FA81-4935-A8EB-4217C8FF9CF1}"/>
              </a:ext>
            </a:extLst>
          </p:cNvPr>
          <p:cNvSpPr txBox="1">
            <a:spLocks/>
          </p:cNvSpPr>
          <p:nvPr/>
        </p:nvSpPr>
        <p:spPr>
          <a:xfrm>
            <a:off x="395536" y="915566"/>
            <a:ext cx="8993088" cy="1800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ts val="1900"/>
              </a:lnSpc>
              <a:spcBef>
                <a:spcPct val="20000"/>
              </a:spcBef>
              <a:buClr>
                <a:srgbClr val="D5313A"/>
              </a:buClr>
              <a:buSzPct val="16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900"/>
              </a:lnSpc>
              <a:spcBef>
                <a:spcPct val="20000"/>
              </a:spcBef>
              <a:buClr>
                <a:srgbClr val="D5313A"/>
              </a:buClr>
              <a:buSzPct val="16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900"/>
              </a:lnSpc>
              <a:spcBef>
                <a:spcPct val="20000"/>
              </a:spcBef>
              <a:buClr>
                <a:srgbClr val="D5313A"/>
              </a:buClr>
              <a:buSzPct val="16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900"/>
              </a:lnSpc>
              <a:spcBef>
                <a:spcPct val="20000"/>
              </a:spcBef>
              <a:buClr>
                <a:srgbClr val="D5313A"/>
              </a:buClr>
              <a:buSzPct val="160000"/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900"/>
              </a:lnSpc>
              <a:spcBef>
                <a:spcPct val="20000"/>
              </a:spcBef>
              <a:buClr>
                <a:srgbClr val="D5313A"/>
              </a:buClr>
              <a:buSzPct val="16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r-Cyrl-RS" sz="2000" dirty="0"/>
              <a:t>Двоструки ефекат:</a:t>
            </a:r>
            <a:endParaRPr lang="sr-Latn-RS" sz="2000" dirty="0"/>
          </a:p>
          <a:p>
            <a:pPr marL="0" indent="0">
              <a:buFont typeface="Arial" panose="020B0604020202020204" pitchFamily="34" charset="0"/>
              <a:buNone/>
            </a:pPr>
            <a:endParaRPr lang="sr-Cyrl-R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sz="2000" dirty="0"/>
              <a:t>Локалне самоуправе добијају међународно упоредиве податке.</a:t>
            </a:r>
            <a:endParaRPr lang="sr-Latn-R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sr-Cyrl-RS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sr-Cyrl-RS" sz="2000" dirty="0"/>
              <a:t>Глобални циљеви постају применљиви на локалном нивоу.</a:t>
            </a:r>
            <a:endParaRPr lang="sr-Latn-RS" sz="2000" dirty="0"/>
          </a:p>
          <a:p>
            <a:pPr lvl="1">
              <a:buFont typeface="Wingdings" panose="05000000000000000000" pitchFamily="2" charset="2"/>
              <a:buChar char="ü"/>
            </a:pPr>
            <a:endParaRPr lang="sr-Latn-RS" sz="2000" dirty="0"/>
          </a:p>
          <a:p>
            <a:pPr lvl="1">
              <a:buFont typeface="Wingdings" panose="05000000000000000000" pitchFamily="2" charset="2"/>
              <a:buChar char="ü"/>
            </a:pPr>
            <a:endParaRPr lang="sr-Latn-RS" sz="2000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sr-Cyrl-R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904342"/>
      </p:ext>
    </p:extLst>
  </p:cSld>
  <p:clrMapOvr>
    <a:masterClrMapping/>
  </p:clrMapOvr>
</p:sld>
</file>

<file path=ppt/theme/theme1.xml><?xml version="1.0" encoding="utf-8"?>
<a:theme xmlns:a="http://schemas.openxmlformats.org/drawingml/2006/main" name="RSJP ppt template - CI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RSJP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RSJP ppt template - CIR</Template>
  <TotalTime>3211</TotalTime>
  <Words>928</Words>
  <Application>Microsoft Office PowerPoint</Application>
  <PresentationFormat>On-screen Show (16:9)</PresentationFormat>
  <Paragraphs>260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Courier New</vt:lpstr>
      <vt:lpstr>Helvetica</vt:lpstr>
      <vt:lpstr>Wingdings</vt:lpstr>
      <vt:lpstr>RSJP ppt template - CIR</vt:lpstr>
      <vt:lpstr>ОД ПОДАТАКА ДО ДОБРЕ УПРАВЕ</vt:lpstr>
      <vt:lpstr>ПРАВНИ ОКВИР ЗА ДОНОШЕЊЕ ОДЛУКА НА БАЗИ ПОДАТАКА</vt:lpstr>
      <vt:lpstr>О чему данас говоримо Аналитички сервис ЈЛС</vt:lpstr>
      <vt:lpstr>Аналитички сервис ЈЛС</vt:lpstr>
      <vt:lpstr>Доступни подаци</vt:lpstr>
      <vt:lpstr>PowerPoint Presentation</vt:lpstr>
      <vt:lpstr>Пример 1</vt:lpstr>
      <vt:lpstr>Пример 2</vt:lpstr>
      <vt:lpstr>PowerPoint Presentation</vt:lpstr>
      <vt:lpstr>Повезивање ДЈП са ЦОР и преговарачким поглављима</vt:lpstr>
      <vt:lpstr>Мапирање података и показатеља из Аналитичког сервиса ЈЛС са показатељима ЦОР </vt:lpstr>
      <vt:lpstr>Како је изведено усклађивање са ЦОР</vt:lpstr>
      <vt:lpstr>PowerPoint Presentation</vt:lpstr>
      <vt:lpstr>Статистика показатеља  </vt:lpstr>
      <vt:lpstr>Груписање по областима Аналитичког сервиса ЈЛС </vt:lpstr>
      <vt:lpstr>PowerPoint Presentation</vt:lpstr>
      <vt:lpstr>Како користити податке на (још) напреднији начин — укрштање, поређење, учење</vt:lpstr>
      <vt:lpstr>PowerPoint Presentation</vt:lpstr>
      <vt:lpstr>Планирана унапређење и развој базе података ЈЛС</vt:lpstr>
      <vt:lpstr>Добродошли на Аналитички сервис ЈЛС</vt:lpstr>
      <vt:lpstr>Хвала на пажњи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Dijana Ilic Zogovic</dc:creator>
  <cp:lastModifiedBy>Mila Marković</cp:lastModifiedBy>
  <cp:revision>217</cp:revision>
  <cp:lastPrinted>2016-07-14T12:39:36Z</cp:lastPrinted>
  <dcterms:created xsi:type="dcterms:W3CDTF">2016-03-17T12:46:09Z</dcterms:created>
  <dcterms:modified xsi:type="dcterms:W3CDTF">2025-11-24T09:05:28Z</dcterms:modified>
</cp:coreProperties>
</file>