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99" r:id="rId3"/>
    <p:sldId id="300" r:id="rId4"/>
    <p:sldId id="301" r:id="rId5"/>
    <p:sldId id="274" r:id="rId6"/>
    <p:sldId id="283" r:id="rId7"/>
    <p:sldId id="284" r:id="rId8"/>
    <p:sldId id="282" r:id="rId9"/>
    <p:sldId id="289" r:id="rId10"/>
    <p:sldId id="287" r:id="rId11"/>
    <p:sldId id="293" r:id="rId12"/>
    <p:sldId id="294" r:id="rId13"/>
    <p:sldId id="291" r:id="rId14"/>
    <p:sldId id="298" r:id="rId15"/>
    <p:sldId id="296" r:id="rId16"/>
    <p:sldId id="297" r:id="rId17"/>
    <p:sldId id="302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9D80E"/>
    <a:srgbClr val="66FF33"/>
    <a:srgbClr val="3F6EA7"/>
    <a:srgbClr val="F575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10" autoAdjust="0"/>
  </p:normalViewPr>
  <p:slideViewPr>
    <p:cSldViewPr>
      <p:cViewPr>
        <p:scale>
          <a:sx n="60" d="100"/>
          <a:sy n="60" d="100"/>
        </p:scale>
        <p:origin x="-3084" y="-15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8B497A-2EFA-4410-8195-31B8C1FB6FE4}" type="datetimeFigureOut">
              <a:rPr lang="sr-Latn-CS"/>
              <a:pPr>
                <a:defRPr/>
              </a:pPr>
              <a:t>17.4.2014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67BF84-B5B0-4838-8CE3-6503767EC5A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ПРОМЕНИТИ НАЗИВ</a:t>
            </a:r>
            <a:r>
              <a:rPr lang="sr-Cyrl-CS" baseline="0" dirty="0" smtClean="0"/>
              <a:t> КАНЦЕЛАРИЈЕ, СТАВИТИ МАЛА СЛОВА!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7BF84-B5B0-4838-8CE3-6503767EC5AE}" type="slidenum">
              <a:rPr lang="sr-Latn-CS" smtClean="0"/>
              <a:pPr>
                <a:defRPr/>
              </a:pPr>
              <a:t>14</a:t>
            </a:fld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7BF84-B5B0-4838-8CE3-6503767EC5AE}" type="slidenum">
              <a:rPr lang="sr-Latn-CS" smtClean="0"/>
              <a:pPr>
                <a:defRPr/>
              </a:pPr>
              <a:t>15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7BF84-B5B0-4838-8CE3-6503767EC5AE}" type="slidenum">
              <a:rPr lang="sr-Latn-CS" smtClean="0"/>
              <a:pPr>
                <a:defRPr/>
              </a:pPr>
              <a:t>17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52C1-B756-4EA6-8EA4-B74A3637C8A7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7BE6-078E-4462-B608-478B14A6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272E-512B-40D3-AAEB-D696B7D0786E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A23E-C59B-47B5-A6F6-770324EE9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A1F4-E0AC-4784-8AAD-8CAD6E5E0CE5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E6F9-2317-4678-BDC5-5B446D28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EC26-742B-45E9-99A0-F49908FA3574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58C8-7F0B-4F5B-9529-36F59CFF6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A907-D8F6-407C-9038-C233F5D942B6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C992-BA68-4BCA-8F65-D44547708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98E2-BA5A-4313-814E-304EB3CDC72A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8EDB-C5F6-4FCB-8B70-8654B7CC9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5479-54A3-4B39-9FE3-03E482EDD007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DB2A-7C48-4500-9E96-EC205E0F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A334-3EE2-4B61-81AD-AB0F65EDF26D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C41E-FEBB-4D10-86A7-2616A582E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4ED7-92CD-4469-9770-ECA1584CA2BD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C4E1-FE1A-4DB2-AF12-8B2C323D6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F3D4-61DD-4800-9513-789FA5E25B6F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336F-085D-4AF6-A486-64A3B53B1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2C88-43B3-4D13-B4A3-097D6C3A3EB2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66BA-A372-4D3B-9986-DF8C1B1AF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r-Latn-C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37A327-A6E6-423C-9970-E63EDBB3DB3F}" type="datetime1">
              <a:rPr lang="en-US" smtClean="0"/>
              <a:pPr>
                <a:defRPr/>
              </a:pPr>
              <a:t>17-Apr-14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BAD4B-5A5C-49E8-B44C-C86319250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2" y="3257550"/>
            <a:ext cx="7772400" cy="5715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x-none" sz="160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Мира</a:t>
            </a:r>
            <a:r>
              <a:rPr lang="x-none" sz="160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Прокопијевић</a:t>
            </a:r>
            <a:r>
              <a:rPr lang="x-none" sz="1600" smtClean="0">
                <a:solidFill>
                  <a:schemeClr val="tx1"/>
                </a:solidFill>
                <a:latin typeface="Cambria" pitchFamily="18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Директор</a:t>
            </a:r>
            <a:r>
              <a:rPr lang="x-none" sz="160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Канцеларије</a:t>
            </a:r>
            <a:r>
              <a:rPr lang="x-none" sz="160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за</a:t>
            </a:r>
            <a:r>
              <a:rPr lang="x-none" sz="160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регулаторну</a:t>
            </a: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реформу</a:t>
            </a: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и</a:t>
            </a: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анализу</a:t>
            </a: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ефеката</a:t>
            </a: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1600" dirty="0" smtClean="0">
                <a:solidFill>
                  <a:schemeClr val="tx1"/>
                </a:solidFill>
                <a:latin typeface="Cambria" pitchFamily="18" charset="0"/>
              </a:rPr>
              <a:t>прописа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73355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lvl="0" algn="ctr" eaLnBrk="0" hangingPunct="0"/>
            <a:r>
              <a:rPr lang="sr-Cyrl-CS" sz="4800" dirty="0" smtClean="0">
                <a:latin typeface="Cambria" pitchFamily="18" charset="0"/>
                <a:ea typeface="+mj-ea"/>
                <a:cs typeface="+mj-cs"/>
              </a:rPr>
              <a:t>СТРАТЕГИЈА</a:t>
            </a:r>
            <a:r>
              <a:rPr lang="pl-PL" sz="480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sr-Cyrl-CS" sz="4800" dirty="0" smtClean="0">
                <a:latin typeface="Cambria" pitchFamily="18" charset="0"/>
                <a:ea typeface="+mj-ea"/>
                <a:cs typeface="+mj-cs"/>
              </a:rPr>
              <a:t>РЕГУЛАТОРНЕ</a:t>
            </a:r>
            <a:r>
              <a:rPr lang="pl-PL" sz="480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sr-Cyrl-CS" sz="4800" dirty="0" smtClean="0">
                <a:latin typeface="Cambria" pitchFamily="18" charset="0"/>
                <a:ea typeface="+mj-ea"/>
                <a:cs typeface="+mj-cs"/>
              </a:rPr>
              <a:t>РЕФОРМЕ</a:t>
            </a:r>
            <a:r>
              <a:rPr lang="pl-PL" sz="4800" dirty="0" smtClean="0">
                <a:latin typeface="Cambria" pitchFamily="18" charset="0"/>
                <a:ea typeface="+mj-ea"/>
                <a:cs typeface="+mj-cs"/>
              </a:rPr>
              <a:t/>
            </a:r>
            <a:br>
              <a:rPr lang="pl-PL" sz="4800" dirty="0" smtClean="0">
                <a:latin typeface="Cambria" pitchFamily="18" charset="0"/>
                <a:ea typeface="+mj-ea"/>
                <a:cs typeface="+mj-cs"/>
              </a:rPr>
            </a:br>
            <a:r>
              <a:rPr lang="pl-PL" sz="480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sr-Cyrl-CS" sz="4800" dirty="0" smtClean="0">
                <a:latin typeface="Cambria" pitchFamily="18" charset="0"/>
                <a:ea typeface="+mj-ea"/>
                <a:cs typeface="+mj-cs"/>
              </a:rPr>
              <a:t>У</a:t>
            </a:r>
            <a:r>
              <a:rPr lang="pl-PL" sz="480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sr-Cyrl-CS" sz="4800" dirty="0" smtClean="0">
                <a:latin typeface="Cambria" pitchFamily="18" charset="0"/>
                <a:ea typeface="+mj-ea"/>
                <a:cs typeface="+mj-cs"/>
              </a:rPr>
              <a:t>РЕПУБЛИЦИ</a:t>
            </a:r>
            <a:r>
              <a:rPr lang="pl-PL" sz="480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sr-Cyrl-CS" sz="4800" dirty="0" smtClean="0">
                <a:latin typeface="Cambria" pitchFamily="18" charset="0"/>
                <a:ea typeface="+mj-ea"/>
                <a:cs typeface="+mj-cs"/>
              </a:rPr>
              <a:t>СРБИЈИ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7BE6-078E-4462-B608-478B14A661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840930"/>
          <a:ext cx="8686802" cy="36358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1001"/>
                <a:gridCol w="4572000"/>
                <a:gridCol w="3733801"/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MERE STRATEGIJE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OČEKIVANI EFEKTI</a:t>
                      </a:r>
                      <a:endParaRPr kumimoji="0" lang="en-US" sz="15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62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Unapređenje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sistema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transparentnosti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planova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regulatornih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aktivnosti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transparentnosti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postupka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izrade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donošenja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propisa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kroz predvi</a:t>
                      </a:r>
                      <a:r>
                        <a:rPr kumimoji="0" lang="vi-VN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đanje obaveze  regulatornih tela da na svojim sajtovima objave: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vi-VN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ažuran plan regulat</a:t>
                      </a:r>
                      <a:r>
                        <a:rPr kumimoji="0" lang="sr-Latn-CS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vi-VN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rnih aktivnosti;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vi-VN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informacije o realizaciji plana, uključujući i razloge za odstupanje od plana;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vi-VN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plan javnih rasprava;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vi-VN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AEP namenjene j</a:t>
                      </a:r>
                      <a:r>
                        <a:rPr kumimoji="0" lang="sr-Latn-CS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vi-VN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vnim raspravama;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vi-VN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Informacije o rezultatima javnih rasprava</a:t>
                      </a:r>
                      <a:endParaRPr kumimoji="0" lang="vi-VN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Ubrzanje reformi, zbog odgovornosti za nepostupanje u skladu sa planovima;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400" u="none" strike="noStrike" cap="none" normalizeH="0" baseline="0" noProof="1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Sinhronizacija aktivnosti regulatornih tela u donošenju povezanih propisa;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400" u="none" strike="noStrike" cap="none" normalizeH="0" baseline="0" noProof="1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Podizanje nivoa transparentnosti regulatornih aktivnosti.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8164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Uspostavljanje sveobuhvatne zakonske obaveze regulatornih tela da propise izra</a:t>
                      </a:r>
                      <a:r>
                        <a:rPr kumimoji="0" lang="vi-VN" sz="1200" b="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đuju, predlažu i donose u skladu sa načelima dobre regulatorne prakse</a:t>
                      </a:r>
                      <a:endParaRPr kumimoji="0" lang="vi-VN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Podizanje kvaliteta propisa na svim nivoima (nedovoljno je obezbediti kvalitetnu regulatiovu samo na republičkom nivou) 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C1FD2-9622-4CF0-83CC-B4A6135209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66800" y="209550"/>
            <a:ext cx="807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CS" b="1" dirty="0" smtClean="0">
                <a:latin typeface="Cambria" pitchFamily="18" charset="0"/>
              </a:rPr>
              <a:t>ОБУХВАТ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sr-Cyrl-CS" b="1" dirty="0" smtClean="0">
                <a:latin typeface="Cambria" pitchFamily="18" charset="0"/>
              </a:rPr>
              <a:t>НОВЕ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sr-Cyrl-CS" b="1" dirty="0" smtClean="0">
                <a:latin typeface="Cambria" pitchFamily="18" charset="0"/>
              </a:rPr>
              <a:t>СТРАТЕГИЈЕ</a:t>
            </a:r>
            <a:r>
              <a:rPr lang="en-US" b="1" dirty="0" smtClean="0">
                <a:latin typeface="Cambria" pitchFamily="18" charset="0"/>
              </a:rPr>
              <a:t> 1/4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1" y="794766"/>
          <a:ext cx="8763003" cy="37581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4343"/>
                <a:gridCol w="4612106"/>
                <a:gridCol w="3766554"/>
              </a:tblGrid>
              <a:tr h="3929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MERE STRATEGIJE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OČEKIVANI EFEKTI</a:t>
                      </a:r>
                      <a:endParaRPr kumimoji="0" lang="en-US" sz="15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9520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3 i 4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Unapre</a:t>
                      </a:r>
                      <a:r>
                        <a:rPr kumimoji="0" lang="vi-VN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đenje kapaciteta Kancelarije za 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regulatornu reformu i analizu efekata propisa</a:t>
                      </a:r>
                      <a:endParaRPr kumimoji="0" lang="vi-VN" sz="1200" u="none" strike="noStrike" cap="none" normalizeH="0" baseline="0" noProof="1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u="none" strike="noStrike" cap="none" normalizeH="0" baseline="0" noProof="1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Zbog PROŠIRENJE NADLEŽNOSTI Kancelarije za 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regulatornu reformu i analizu efekata propisa</a:t>
                      </a:r>
                      <a:r>
                        <a:rPr kumimoji="0" lang="vi-VN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 na: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vi-VN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podzakonska akta;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vi-VN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kontrolu preliminarne AEP, u cilju davanja mišljenja regulatornom telu o tome da li je potrebno da se tokom izrade propisa sprovodi osnovna ili detaljna analiza efekata;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vi-VN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praćenje efekata tokom primene zakona („ex post” analiza efekata) i podnošenje preporuka za izmenu propisa.</a:t>
                      </a:r>
                      <a:endParaRPr kumimoji="0" lang="vi-VN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Uspostavljanje operativne Kancelarije za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 regulatornu reformu i analizu efekata propisa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, koja će obezbediti: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noProof="1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Kontrolu podzakonskih akata, kojima se često narušava ispravan koncept zakona;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Blagovremenu izradu analiza efekata propisa u obimu koji je neophodan;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Saradnja privrede i 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nevladinog 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sektora sa Kancelarijom za 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regulatornu reformu i analizu efekata propisa 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 cilju izmene štetnih propisa.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9315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Uvo</a:t>
                      </a:r>
                      <a:r>
                        <a:rPr kumimoji="0" lang="vi-VN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đenje Testa uticaja na mala i srednja preduzeća u analizu efekata propisa (MSP test)</a:t>
                      </a:r>
                      <a:endParaRPr kumimoji="0" lang="vi-VN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Test je integralni deo analiza efekata Evropske komisije, a upotreba ovog testa je prisutna kod gotovo svih članica EU.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noProof="1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Pob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ljšanje položaja MSP sektora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32C43-45B6-42C4-A3EB-659BE7B0AC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209550"/>
            <a:ext cx="807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CS" b="1" dirty="0" smtClean="0">
                <a:latin typeface="Cambria" pitchFamily="18" charset="0"/>
              </a:rPr>
              <a:t>ОБУХВАТ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sr-Cyrl-CS" b="1" dirty="0" smtClean="0">
                <a:latin typeface="Cambria" pitchFamily="18" charset="0"/>
              </a:rPr>
              <a:t>НОВЕ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sr-Cyrl-CS" b="1" dirty="0" smtClean="0">
                <a:latin typeface="Cambria" pitchFamily="18" charset="0"/>
              </a:rPr>
              <a:t>СТРАТЕГИЈЕ</a:t>
            </a:r>
            <a:r>
              <a:rPr lang="en-US" b="1" dirty="0" smtClean="0">
                <a:latin typeface="Cambria" pitchFamily="18" charset="0"/>
              </a:rPr>
              <a:t> 2/4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319893"/>
          <a:ext cx="8686802" cy="31236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1001"/>
                <a:gridCol w="4572000"/>
                <a:gridCol w="3733801"/>
              </a:tblGrid>
              <a:tr h="435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MERE STRATEGIJE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OČEKIVANI EFEKTI</a:t>
                      </a:r>
                      <a:endParaRPr kumimoji="0" lang="en-US" sz="15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619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Formiranje 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Savetodavne grupe za poslovne inicijative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 pri Kancelariji za regulatornu reformu i analizu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 efekata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 propisa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Aktivno uključenje privrede u regulatorni proces, merenje administrativnog opterećenja privrede, pravovremeno obaveštavanje privrede o izmenama propisa i iniciranje izmene postojećih propisa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Uspostavljanje mehanizma za praćenje efekata primene propisa („ex post” analiza efekata)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Regulatorna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tela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treba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u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okviru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svoje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sistematizacije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predvide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koji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organizacioni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deo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je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zadužen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za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prikupljanje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podataka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kontrolu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efekata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propisa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tokom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njihove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primene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Blagovremeno uočavanje negativnih efekata propisa i predlaganje izmena u cilju njihovog poboljšanja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</a:tr>
              <a:tr h="9138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Redovno merenje administrativnih troškova privrede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Ovu aktivnost sprovodi Kancelarija za 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regulatornu reformu i analizu efekata propisa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 svake dve godine i u zavisnosti od rezultata merenja predlaže Vladi akcioni plan za izmenu štetnih propisa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Smanjenje administrativnih opterećenja privrede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89299-4E4F-4856-ACD7-885A74A3FC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209550"/>
            <a:ext cx="807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CS" b="1" dirty="0" smtClean="0">
                <a:latin typeface="Cambria" pitchFamily="18" charset="0"/>
              </a:rPr>
              <a:t>ОБУХВАТ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sr-Cyrl-CS" b="1" dirty="0" smtClean="0">
                <a:latin typeface="Cambria" pitchFamily="18" charset="0"/>
              </a:rPr>
              <a:t>НОВЕ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sr-Cyrl-CS" b="1" dirty="0" smtClean="0">
                <a:latin typeface="Cambria" pitchFamily="18" charset="0"/>
              </a:rPr>
              <a:t>СТРАТЕГИЈЕ</a:t>
            </a:r>
            <a:r>
              <a:rPr lang="en-US" b="1" dirty="0" smtClean="0">
                <a:latin typeface="Cambria" pitchFamily="18" charset="0"/>
              </a:rPr>
              <a:t> 3/4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2" y="1001845"/>
          <a:ext cx="8686802" cy="3097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1001"/>
                <a:gridCol w="4572000"/>
                <a:gridCol w="3733801"/>
              </a:tblGrid>
              <a:tr h="46291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x-none" sz="1500" kern="1200" noProof="1" smtClean="0"/>
                        <a:t>MERE</a:t>
                      </a:r>
                      <a:r>
                        <a:rPr lang="x-none" sz="1500" kern="1200" baseline="0" noProof="1" smtClean="0"/>
                        <a:t> STRATEGIJE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x-none" sz="1500" b="1" kern="1200" baseline="0" noProof="1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2000" kern="1200" noProof="1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x-none" sz="1500" kern="1200" noProof="1" smtClean="0"/>
                        <a:t>OČEKIVANI</a:t>
                      </a:r>
                      <a:r>
                        <a:rPr lang="x-none" sz="1500" kern="1200" baseline="0" noProof="1" smtClean="0"/>
                        <a:t> EFEKTI</a:t>
                      </a:r>
                      <a:endParaRPr lang="en-US" sz="1500" b="1" kern="1200" noProof="1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200" noProof="1" smtClean="0"/>
                        <a:t>9</a:t>
                      </a:r>
                      <a:endParaRPr lang="en-US" sz="1200" noProof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kern="1200" noProof="1" smtClean="0"/>
                        <a:t>Identifikovanje i davanje prioriteta merama kojima će se poboljšati međunarodni rejting Republike Srbije u pogledu kvaliteta poslovnog okruženja (studije „Doing Business” Svetske banke i Svetskog ekonomskog foruma)</a:t>
                      </a:r>
                      <a:endParaRPr lang="en-US" sz="1200" b="0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kern="1200" noProof="1" smtClean="0"/>
                        <a:t>Targetiranje prioritetnih reformi koje će poboljšati rejting Srbije u studijama bitnim za privlačenje stranih investi</a:t>
                      </a:r>
                      <a:r>
                        <a:rPr lang="sr-Latn-CS" sz="1200" kern="1200" noProof="1" smtClean="0"/>
                        <a:t>c</a:t>
                      </a:r>
                      <a:r>
                        <a:rPr lang="x-none" sz="1200" kern="1200" noProof="1" smtClean="0"/>
                        <a:t>ija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200" noProof="1" smtClean="0"/>
                        <a:t>10</a:t>
                      </a:r>
                      <a:endParaRPr lang="en-US" sz="1200" noProof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x-none" sz="1200" kern="1200" noProof="1" smtClean="0"/>
                        <a:t>Uspostavljanje transparentnog sistema primene propisa od strane svih državnih organa na različitim nivoima vlasti obezbediće se Zakonom</a:t>
                      </a:r>
                      <a:endParaRPr lang="en-US" sz="1200" b="1" kern="1200" noProof="1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noProof="1" smtClean="0"/>
                        <a:t>P</a:t>
                      </a:r>
                      <a:r>
                        <a:rPr lang="x-none" sz="1200" kern="1200" baseline="0" noProof="1" smtClean="0"/>
                        <a:t>ravna sigurnost i transparentana primena propisa i mišljena od strane svih nadležnih organa</a:t>
                      </a:r>
                      <a:endParaRPr lang="en-US" sz="1200" b="1" kern="1200" baseline="0" noProof="1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200" noProof="1" smtClean="0"/>
                        <a:t>11</a:t>
                      </a:r>
                      <a:endParaRPr lang="en-US" sz="1200" noProof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kern="1200" noProof="1" smtClean="0"/>
                        <a:t>Uspostavljanje javno dostupnog elektronskog registra propisa, sa pozitivnom pravnom snagom, bez naplate naknade.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kern="1200" baseline="0" noProof="1" smtClean="0"/>
                        <a:t>JP „Službeni glasnik“ je uspostavio elektronsku bazu svih važećih propisa i taj registar treba učiniti dostupnim javnosti putem internet strane bez naknade do 01.01.2014. godine</a:t>
                      </a:r>
                      <a:endParaRPr lang="en-US" sz="1200" kern="1200" noProof="1" smtClean="0"/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en-US" sz="1200" b="1" kern="1200" noProof="1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kern="1200" baseline="0" noProof="1" smtClean="0"/>
                        <a:t>Uspostavljanje visokog stepena pravne sigurnosti (transparentnog  pravnog sistema)</a:t>
                      </a:r>
                      <a:endParaRPr lang="en-US" sz="1200" b="0" kern="1200" baseline="0" noProof="1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74637-017F-48F7-A05E-26A571916A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209550"/>
            <a:ext cx="807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CS" b="1" dirty="0" smtClean="0">
                <a:latin typeface="Cambria" pitchFamily="18" charset="0"/>
              </a:rPr>
              <a:t>ОБУХВАТ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sr-Cyrl-CS" b="1" dirty="0" smtClean="0">
                <a:latin typeface="Cambria" pitchFamily="18" charset="0"/>
              </a:rPr>
              <a:t>НОВЕ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sr-Cyrl-CS" b="1" dirty="0" smtClean="0">
                <a:latin typeface="Cambria" pitchFamily="18" charset="0"/>
              </a:rPr>
              <a:t>СТРАТЕГИЈЕ</a:t>
            </a:r>
            <a:r>
              <a:rPr lang="en-US" b="1" dirty="0" smtClean="0">
                <a:latin typeface="Cambria" pitchFamily="18" charset="0"/>
              </a:rPr>
              <a:t> 4/4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07134" y="69853"/>
            <a:ext cx="8229600" cy="365522"/>
          </a:xfrm>
        </p:spPr>
        <p:txBody>
          <a:bodyPr/>
          <a:lstStyle/>
          <a:p>
            <a:r>
              <a:rPr lang="sr-Cyrl-CS" sz="2800" dirty="0" smtClean="0"/>
              <a:t>Нова интернет презентација Канцеларије</a:t>
            </a:r>
            <a:endParaRPr lang="en-US" sz="28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C662A-30BA-417D-AB9F-C4937E2E96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4" cstate="print"/>
          <a:srcRect t="3125" r="2344" b="6250"/>
          <a:stretch>
            <a:fillRect/>
          </a:stretch>
        </p:blipFill>
        <p:spPr bwMode="auto">
          <a:xfrm>
            <a:off x="0" y="571500"/>
            <a:ext cx="9143999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89000" y="-158750"/>
            <a:ext cx="8229600" cy="857250"/>
          </a:xfrm>
        </p:spPr>
        <p:txBody>
          <a:bodyPr/>
          <a:lstStyle/>
          <a:p>
            <a:r>
              <a:rPr lang="sr-Cyrl-CS" sz="1800" dirty="0" smtClean="0"/>
              <a:t>Поређење улоге Канцеларије за регулаторну реформу и анализу ефеката прописа са сличним институцијама у другим земљама</a:t>
            </a: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56E8A-EC48-435C-B36F-259829D4A1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" y="552450"/>
          <a:ext cx="9067800" cy="41051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5800"/>
                <a:gridCol w="1981200"/>
                <a:gridCol w="1143000"/>
                <a:gridCol w="1295400"/>
                <a:gridCol w="1844675"/>
                <a:gridCol w="898525"/>
                <a:gridCol w="1219200"/>
              </a:tblGrid>
              <a:tr h="1094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Функције</a:t>
                      </a:r>
                      <a:r>
                        <a:rPr kumimoji="0" lang="en-US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sr-Cyrl-CS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надлежне институције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Промовише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регулаторну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стратегију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врши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мониторинг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извештавање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регулаторној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реформи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регулаторном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квалитету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Консултује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процесу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израде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нових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прописа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Извештава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прогресу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реформама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појединачних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sr-Cyrl-C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регулаторних тела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Анализира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врши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мониторинг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анализе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ефеката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појединачним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sr-Cyrl-C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регулаторним телима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Спроводи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своје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анализе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ефеката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Промовише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регулаторни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квалитет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реформе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44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Србија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ДА/НЕ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ДА/НЕ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6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Аустралија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Аустрија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Белгија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38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Чешка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66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Данска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Финска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Француска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Немачка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38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Грчка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66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Мађарска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Исланд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38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Ирска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66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Италија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Холандија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Пољска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Португал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Словачка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Шпанија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Шведска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Велика Брит.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38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САД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  <a:tr h="138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865" marR="47865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533399"/>
          <a:ext cx="8915403" cy="41225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66162"/>
                <a:gridCol w="2530266"/>
                <a:gridCol w="1223587"/>
                <a:gridCol w="1049254"/>
                <a:gridCol w="1572253"/>
                <a:gridCol w="1573881"/>
              </a:tblGrid>
              <a:tr h="457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Саветодавно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тело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које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од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Владе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добија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задатак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анализира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ширу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област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регулатове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прикупљање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мишљења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приватних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заинтересованих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страна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Има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степен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независности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од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Владе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Јавно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извештава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својим</a:t>
                      </a: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налазима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Тело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је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стално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административно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тело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или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је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успостављено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одређено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трајање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Одређени министар је одговоран за промовисање напретка регулаторних реформи на нивоу Владе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Србија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ДА/ 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33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Аустрија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3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Белгија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Чешка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73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Данска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Финска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Француска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Немачка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Грчка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Мађарска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Исланд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Ирска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Италија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Нови Зеланд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Норвешка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Пољска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Португал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Словачка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Шпанија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23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Шведска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0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Велика Брит.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САД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  <a:tr h="15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316" marR="57316" marT="0" marB="0" horzOverflow="overflow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5C318-77CA-404B-ABE5-A3D8B284CB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358C8-7F0B-4F5B-9529-36F59CFF6B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19125"/>
            <a:ext cx="91440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R="0" lvl="0" indent="2317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Увод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276350"/>
            <a:ext cx="91440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5138" indent="-2333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CS" sz="2400" dirty="0">
                <a:latin typeface="Cambria" pitchFamily="18" charset="0"/>
              </a:rPr>
              <a:t>У наредних неколико година у </a:t>
            </a:r>
            <a:r>
              <a:rPr lang="sr-Cyrl-CS" sz="2400" dirty="0" smtClean="0">
                <a:latin typeface="Cambria" pitchFamily="18" charset="0"/>
              </a:rPr>
              <a:t>Републици Србији </a:t>
            </a:r>
            <a:r>
              <a:rPr lang="sr-Cyrl-CS" sz="2400" dirty="0">
                <a:latin typeface="Cambria" pitchFamily="18" charset="0"/>
              </a:rPr>
              <a:t>се очекује интензивна законодавна активност </a:t>
            </a:r>
          </a:p>
          <a:p>
            <a:pPr marL="465138" indent="-2333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CS" sz="2400" dirty="0">
                <a:latin typeface="Cambria" pitchFamily="18" charset="0"/>
              </a:rPr>
              <a:t>Притисак да се правни систем Републике Србије у кратком року осавремени, услед </a:t>
            </a:r>
          </a:p>
          <a:p>
            <a:pPr marL="922338" lvl="2" indent="-2333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CS" sz="2200" dirty="0">
                <a:latin typeface="Cambria" pitchFamily="18" charset="0"/>
              </a:rPr>
              <a:t>потребе хармонизације домаћег законодавства са </a:t>
            </a:r>
            <a:r>
              <a:rPr lang="sr-Cyrl-CS" sz="2200" i="1" dirty="0">
                <a:latin typeface="Cambria" pitchFamily="18" charset="0"/>
              </a:rPr>
              <a:t>acquis communautaire</a:t>
            </a:r>
          </a:p>
          <a:p>
            <a:pPr marL="922338" lvl="2" indent="-2333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CS" sz="2200" dirty="0">
                <a:latin typeface="Cambria" pitchFamily="18" charset="0"/>
              </a:rPr>
              <a:t>непостојања регулативе у одређеним областима</a:t>
            </a:r>
          </a:p>
          <a:p>
            <a:pPr marL="922338" lvl="2" indent="-2333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CS" sz="2200" dirty="0">
                <a:latin typeface="Cambria" pitchFamily="18" charset="0"/>
              </a:rPr>
              <a:t>застарели </a:t>
            </a:r>
            <a:r>
              <a:rPr lang="sr-Cyrl-CS" sz="2200" dirty="0" smtClean="0">
                <a:latin typeface="Cambria" pitchFamily="18" charset="0"/>
              </a:rPr>
              <a:t>прописи, али и постојање регулаторних проблема</a:t>
            </a:r>
            <a:endParaRPr lang="sr-Cyrl-CS" sz="22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BC4E1-FE1A-4DB2-AF12-8B2C323D6A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618318"/>
            <a:ext cx="74676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R="0" lvl="0" indent="2317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Уобичајени регулаторни проблеми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200150"/>
            <a:ext cx="8915400" cy="31154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5138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Компликовани и нејасни прописи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465138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Неконзистентност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465138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Претерано регулисање</a:t>
            </a:r>
            <a:r>
              <a:rPr kumimoji="0" lang="x-non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x-none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и стварање непотребних трошкова приватном сектору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465138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x-none" sz="2200" noProof="0" dirty="0" smtClean="0">
                <a:latin typeface="Cambria" pitchFamily="18" charset="0"/>
              </a:rPr>
              <a:t>Стварање или подстицање штетних активности </a:t>
            </a:r>
            <a:r>
              <a:rPr kumimoji="0" lang="x-non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</a:t>
            </a:r>
            <a:r>
              <a:rPr kumimoji="0" lang="x-non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к</a:t>
            </a:r>
            <a:r>
              <a:rPr kumimoji="0" lang="x-non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орупциј</a:t>
            </a:r>
            <a:r>
              <a:rPr kumimoji="0" lang="x-non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е, злоупотребе</a:t>
            </a:r>
            <a:r>
              <a:rPr kumimoji="0" lang="x-none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доминантног положаја, ...</a:t>
            </a:r>
            <a:r>
              <a:rPr kumimoji="0" lang="x-non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465138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x-none" sz="2200" smtClean="0">
                <a:latin typeface="Cambria" pitchFamily="18" charset="0"/>
              </a:rPr>
              <a:t>Непостајање </a:t>
            </a:r>
            <a:r>
              <a:rPr lang="x-none" sz="2200" i="1">
                <a:latin typeface="Cambria" pitchFamily="18" charset="0"/>
              </a:rPr>
              <a:t>ex post</a:t>
            </a:r>
            <a:r>
              <a:rPr lang="x-none" sz="2200">
                <a:latin typeface="Cambria" pitchFamily="18" charset="0"/>
              </a:rPr>
              <a:t> анализе – услед чега </a:t>
            </a:r>
            <a:r>
              <a:rPr lang="x-none" sz="2200" dirty="0" smtClean="0">
                <a:latin typeface="Cambria" pitchFamily="18" charset="0"/>
              </a:rPr>
              <a:t>прописи </a:t>
            </a:r>
            <a:r>
              <a:rPr lang="x-none" sz="2200" smtClean="0">
                <a:latin typeface="Cambria" pitchFamily="18" charset="0"/>
              </a:rPr>
              <a:t>постај</a:t>
            </a:r>
            <a:r>
              <a:rPr lang="x-none" sz="2200" dirty="0" smtClean="0">
                <a:latin typeface="Cambria" pitchFamily="18" charset="0"/>
              </a:rPr>
              <a:t>у</a:t>
            </a:r>
            <a:r>
              <a:rPr lang="x-none" sz="2200" smtClean="0">
                <a:latin typeface="Cambria" pitchFamily="18" charset="0"/>
              </a:rPr>
              <a:t> застарел</a:t>
            </a:r>
            <a:r>
              <a:rPr lang="x-none" sz="2200" dirty="0" smtClean="0">
                <a:latin typeface="Cambria" pitchFamily="18" charset="0"/>
              </a:rPr>
              <a:t>и</a:t>
            </a:r>
            <a:r>
              <a:rPr lang="x-none" sz="2200" smtClean="0">
                <a:latin typeface="Cambria" pitchFamily="18" charset="0"/>
              </a:rPr>
              <a:t> </a:t>
            </a:r>
            <a:r>
              <a:rPr lang="x-none" sz="2200">
                <a:latin typeface="Cambria" pitchFamily="18" charset="0"/>
              </a:rPr>
              <a:t>и </a:t>
            </a:r>
            <a:r>
              <a:rPr lang="x-none" sz="2200" smtClean="0">
                <a:latin typeface="Cambria" pitchFamily="18" charset="0"/>
              </a:rPr>
              <a:t>неефикасн</a:t>
            </a:r>
            <a:r>
              <a:rPr lang="x-none" sz="2200" dirty="0" smtClean="0">
                <a:latin typeface="Cambria" pitchFamily="18" charset="0"/>
              </a:rPr>
              <a:t>и</a:t>
            </a:r>
          </a:p>
          <a:p>
            <a:pPr marL="465138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x-none" sz="2200" dirty="0" smtClean="0">
                <a:latin typeface="Cambria" pitchFamily="18" charset="0"/>
              </a:rPr>
              <a:t>Нису предвиђена потребна средства за примену прописа</a:t>
            </a:r>
            <a:endParaRPr lang="x-none" sz="220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BC4E1-FE1A-4DB2-AF12-8B2C323D6A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7006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619125"/>
            <a:ext cx="73152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indent="112713">
              <a:spcBef>
                <a:spcPct val="0"/>
              </a:spcBef>
              <a:defRPr/>
            </a:pPr>
            <a:r>
              <a:rPr lang="x-none" sz="3000" b="1" dirty="0" smtClean="0">
                <a:solidFill>
                  <a:schemeClr val="bg1"/>
                </a:solidFill>
                <a:latin typeface="Cambria" pitchFamily="18" charset="0"/>
              </a:rPr>
              <a:t>Циљеви квалитетне регулативе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381125"/>
            <a:ext cx="9144000" cy="3248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282575">
              <a:lnSpc>
                <a:spcPct val="150000"/>
              </a:lnSpc>
              <a:buFont typeface="Arial" pitchFamily="34" charset="0"/>
              <a:buChar char="•"/>
            </a:pPr>
            <a:r>
              <a:rPr lang="x-none" sz="2800" dirty="0" smtClean="0">
                <a:latin typeface="Cambria" pitchFamily="18" charset="0"/>
              </a:rPr>
              <a:t>Смањује трошкове привреди</a:t>
            </a:r>
            <a:endParaRPr lang="en-US" sz="2800" dirty="0" smtClean="0">
              <a:latin typeface="Cambria" pitchFamily="18" charset="0"/>
            </a:endParaRPr>
          </a:p>
          <a:p>
            <a:pPr marL="514350" indent="-282575">
              <a:lnSpc>
                <a:spcPct val="150000"/>
              </a:lnSpc>
              <a:buFont typeface="Arial" pitchFamily="34" charset="0"/>
              <a:buChar char="•"/>
            </a:pPr>
            <a:r>
              <a:rPr lang="x-none" sz="2800" dirty="0" smtClean="0">
                <a:latin typeface="Cambria" pitchFamily="18" charset="0"/>
              </a:rPr>
              <a:t>Смањује баријере за улазак на тржиште</a:t>
            </a:r>
          </a:p>
          <a:p>
            <a:pPr marL="514350" indent="-282575">
              <a:lnSpc>
                <a:spcPct val="150000"/>
              </a:lnSpc>
              <a:buFont typeface="Arial" pitchFamily="34" charset="0"/>
              <a:buChar char="•"/>
            </a:pPr>
            <a:r>
              <a:rPr lang="x-none" sz="2800" smtClean="0">
                <a:latin typeface="Cambria" pitchFamily="18" charset="0"/>
              </a:rPr>
              <a:t>Повећава предвид</a:t>
            </a:r>
            <a:r>
              <a:rPr lang="sr-Cyrl-CS" sz="2800" dirty="0" smtClean="0">
                <a:latin typeface="Cambria" pitchFamily="18" charset="0"/>
              </a:rPr>
              <a:t>љ</a:t>
            </a:r>
            <a:r>
              <a:rPr lang="x-none" sz="2800" smtClean="0">
                <a:latin typeface="Cambria" pitchFamily="18" charset="0"/>
              </a:rPr>
              <a:t>ивост </a:t>
            </a:r>
            <a:r>
              <a:rPr lang="x-none" sz="2800" dirty="0" smtClean="0">
                <a:latin typeface="Cambria" pitchFamily="18" charset="0"/>
              </a:rPr>
              <a:t>и транспарентност</a:t>
            </a:r>
            <a:endParaRPr lang="en-US" sz="280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358C8-7F0B-4F5B-9529-36F59CFF6B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301748"/>
            <a:ext cx="8229600" cy="371475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n-US" sz="2000" noProof="1" smtClean="0"/>
              <a:t>9.10.2008. </a:t>
            </a:r>
            <a:r>
              <a:rPr lang="sr-Cyrl-CS" sz="2000" noProof="1" smtClean="0"/>
              <a:t>године</a:t>
            </a:r>
            <a:r>
              <a:rPr lang="en-US" sz="2000" noProof="1" smtClean="0"/>
              <a:t> </a:t>
            </a:r>
            <a:r>
              <a:rPr lang="sr-Cyrl-CS" sz="2000" noProof="1" smtClean="0"/>
              <a:t>Влада</a:t>
            </a:r>
            <a:r>
              <a:rPr lang="en-US" sz="2000" noProof="1" smtClean="0"/>
              <a:t> </a:t>
            </a:r>
            <a:r>
              <a:rPr lang="sr-Cyrl-CS" sz="2000" noProof="1" smtClean="0"/>
              <a:t>Републике</a:t>
            </a:r>
            <a:r>
              <a:rPr lang="en-US" sz="2000" noProof="1" smtClean="0"/>
              <a:t> </a:t>
            </a:r>
            <a:r>
              <a:rPr lang="sr-Cyrl-CS" sz="2000" noProof="1" smtClean="0"/>
              <a:t>Србије</a:t>
            </a:r>
            <a:r>
              <a:rPr lang="en-US" sz="2000" noProof="1" smtClean="0"/>
              <a:t> </a:t>
            </a:r>
            <a:r>
              <a:rPr lang="sr-Cyrl-CS" sz="2000" noProof="1" smtClean="0"/>
              <a:t>усвојила</a:t>
            </a:r>
            <a:endParaRPr lang="x-none" sz="2000" noProof="1" smtClean="0"/>
          </a:p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x-none" sz="2000" noProof="1" smtClean="0"/>
              <a:t>	</a:t>
            </a:r>
            <a:r>
              <a:rPr lang="sr-Cyrl-CS" sz="1800" b="1" i="1" noProof="1" smtClean="0"/>
              <a:t>Стратегију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регулаторне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реформе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у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Републици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Србији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за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период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од</a:t>
            </a:r>
            <a:r>
              <a:rPr lang="en-US" sz="1800" b="1" i="1" noProof="1" smtClean="0"/>
              <a:t> 2008. </a:t>
            </a:r>
            <a:r>
              <a:rPr lang="sr-Cyrl-CS" sz="1800" b="1" i="1" noProof="1" smtClean="0"/>
              <a:t>до</a:t>
            </a:r>
            <a:r>
              <a:rPr lang="en-US" sz="1800" b="1" i="1" noProof="1" smtClean="0"/>
              <a:t> 2011. </a:t>
            </a:r>
            <a:r>
              <a:rPr lang="sr-Cyrl-CS" sz="1800" b="1" i="1" noProof="1" smtClean="0"/>
              <a:t>године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са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Акционим</a:t>
            </a:r>
            <a:r>
              <a:rPr lang="en-US" sz="1800" b="1" i="1" noProof="1" smtClean="0"/>
              <a:t> </a:t>
            </a:r>
            <a:r>
              <a:rPr lang="sr-Cyrl-CS" sz="1800" b="1" i="1" noProof="1" smtClean="0"/>
              <a:t>планом</a:t>
            </a:r>
            <a:r>
              <a:rPr lang="en-US" sz="1800" b="1" i="1" noProof="1" smtClean="0"/>
              <a:t> </a:t>
            </a:r>
            <a:endParaRPr lang="sr-Latn-CS" sz="1800" b="1" i="1" noProof="1" smtClean="0"/>
          </a:p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sr-Cyrl-CS" sz="1600" dirty="0" smtClean="0"/>
              <a:t>ИДЕНТИФИКОВАНЕ</a:t>
            </a:r>
            <a:r>
              <a:rPr lang="x-none" sz="1600" smtClean="0"/>
              <a:t> </a:t>
            </a:r>
            <a:r>
              <a:rPr lang="sr-Cyrl-CS" sz="1600" b="1" dirty="0" smtClean="0"/>
              <a:t>ТРИ</a:t>
            </a:r>
            <a:r>
              <a:rPr lang="x-none" sz="1600" b="1" smtClean="0"/>
              <a:t> </a:t>
            </a:r>
            <a:r>
              <a:rPr lang="sr-Cyrl-CS" sz="1600" b="1" dirty="0" smtClean="0"/>
              <a:t>КЉУЧНЕ</a:t>
            </a:r>
            <a:r>
              <a:rPr lang="sr-Latn-CS" sz="1600" b="1" dirty="0" smtClean="0"/>
              <a:t> </a:t>
            </a:r>
            <a:r>
              <a:rPr lang="sr-Cyrl-CS" sz="1600" b="1" dirty="0" smtClean="0"/>
              <a:t>МЕРЕ ЗА УНАПРЕЂЕЊЕ РЕГУЛАТИВЕ</a:t>
            </a:r>
            <a:r>
              <a:rPr lang="x-none" sz="1600" smtClean="0"/>
              <a:t>:</a:t>
            </a:r>
            <a:endParaRPr lang="en-US" sz="1600" dirty="0" smtClean="0"/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arenR"/>
              <a:defRPr/>
            </a:pPr>
            <a:r>
              <a:rPr lang="sr-Cyrl-CS" sz="1600" noProof="1" smtClean="0"/>
              <a:t>дефинисана</a:t>
            </a:r>
            <a:r>
              <a:rPr lang="x-none" sz="1600" noProof="1" smtClean="0"/>
              <a:t> </a:t>
            </a:r>
            <a:r>
              <a:rPr lang="sr-Cyrl-CS" sz="1600" noProof="1" smtClean="0"/>
              <a:t>су</a:t>
            </a:r>
            <a:r>
              <a:rPr lang="sr-Latn-CS" sz="1600" noProof="1" smtClean="0"/>
              <a:t> </a:t>
            </a:r>
            <a:r>
              <a:rPr lang="sr-Cyrl-CS" sz="1600" b="1" noProof="1" smtClean="0"/>
              <a:t>начела</a:t>
            </a:r>
            <a:r>
              <a:rPr lang="sr-Latn-CS" sz="1600" b="1" noProof="1" smtClean="0"/>
              <a:t> </a:t>
            </a:r>
            <a:r>
              <a:rPr lang="sr-Cyrl-CS" sz="1600" b="1" noProof="1" smtClean="0"/>
              <a:t>добре</a:t>
            </a:r>
            <a:r>
              <a:rPr lang="sr-Latn-CS" sz="1600" b="1" noProof="1" smtClean="0"/>
              <a:t> </a:t>
            </a:r>
            <a:r>
              <a:rPr lang="sr-Cyrl-CS" sz="1600" b="1" noProof="1" smtClean="0"/>
              <a:t>регулаторне</a:t>
            </a:r>
            <a:r>
              <a:rPr lang="sr-Latn-CS" sz="1600" b="1" noProof="1" smtClean="0"/>
              <a:t> </a:t>
            </a:r>
            <a:r>
              <a:rPr lang="sr-Cyrl-CS" sz="1600" b="1" noProof="1" smtClean="0"/>
              <a:t>праксе</a:t>
            </a:r>
            <a:endParaRPr lang="sr-Latn-CS" sz="1600" b="1" noProof="1" smtClean="0"/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arenR"/>
              <a:defRPr/>
            </a:pPr>
            <a:r>
              <a:rPr lang="sr-Cyrl-CS" sz="1600" i="1" noProof="1" smtClean="0"/>
              <a:t>предвидјено</a:t>
            </a:r>
            <a:r>
              <a:rPr lang="sr-Latn-CS" sz="1600" i="1" noProof="1" smtClean="0"/>
              <a:t> </a:t>
            </a:r>
            <a:r>
              <a:rPr lang="sr-Cyrl-CS" sz="1600" i="1" noProof="1" smtClean="0"/>
              <a:t>је</a:t>
            </a:r>
            <a:r>
              <a:rPr lang="sr-Latn-CS" sz="1600" i="1" noProof="1" smtClean="0"/>
              <a:t> </a:t>
            </a:r>
            <a:r>
              <a:rPr lang="sr-Cyrl-CS" sz="1600" i="1" noProof="1" smtClean="0"/>
              <a:t>једнократно</a:t>
            </a:r>
            <a:r>
              <a:rPr lang="sr-Latn-CS" sz="1600" i="1" noProof="1" smtClean="0"/>
              <a:t> </a:t>
            </a:r>
            <a:r>
              <a:rPr lang="sr-Cyrl-CS" sz="1600" i="1" noProof="1" smtClean="0"/>
              <a:t>стављање ван снаге или измена неефикасних</a:t>
            </a:r>
            <a:r>
              <a:rPr lang="sr-Latn-CS" sz="1600" i="1" noProof="1" smtClean="0"/>
              <a:t> </a:t>
            </a:r>
            <a:r>
              <a:rPr lang="sr-Cyrl-CS" sz="1600" i="1" noProof="1" smtClean="0"/>
              <a:t>прописа</a:t>
            </a:r>
            <a:r>
              <a:rPr lang="sr-Latn-CS" sz="1600" i="1" noProof="1" smtClean="0"/>
              <a:t> – </a:t>
            </a:r>
            <a:r>
              <a:rPr lang="sr-Cyrl-CS" sz="1600" b="1" i="1" noProof="1" smtClean="0"/>
              <a:t>СРП</a:t>
            </a:r>
            <a:endParaRPr lang="x-none" sz="1600" b="1" i="1" noProof="1" smtClean="0"/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arenR"/>
              <a:defRPr/>
            </a:pPr>
            <a:r>
              <a:rPr lang="sr-Cyrl-CS" sz="1600" i="1" noProof="1" smtClean="0"/>
              <a:t>планирано</a:t>
            </a:r>
            <a:r>
              <a:rPr lang="sr-Latn-CS" sz="1600" i="1" noProof="1" smtClean="0"/>
              <a:t> </a:t>
            </a:r>
            <a:r>
              <a:rPr lang="sr-Cyrl-CS" sz="1600" i="1" noProof="1" smtClean="0"/>
              <a:t>је</a:t>
            </a:r>
            <a:r>
              <a:rPr lang="sr-Latn-CS" sz="1600" i="1" noProof="1" smtClean="0"/>
              <a:t> </a:t>
            </a:r>
            <a:r>
              <a:rPr lang="sr-Cyrl-CS" sz="1600" b="1" i="1" noProof="1" smtClean="0"/>
              <a:t>унапредјење</a:t>
            </a:r>
            <a:r>
              <a:rPr lang="sr-Latn-CS" sz="1600" b="1" i="1" noProof="1" smtClean="0"/>
              <a:t> </a:t>
            </a:r>
            <a:r>
              <a:rPr lang="sr-Cyrl-CS" sz="1600" b="1" i="1" noProof="1" smtClean="0"/>
              <a:t>постојећег</a:t>
            </a:r>
            <a:r>
              <a:rPr lang="sr-Latn-CS" sz="1600" b="1" i="1" noProof="1" smtClean="0"/>
              <a:t> </a:t>
            </a:r>
            <a:r>
              <a:rPr lang="sr-Cyrl-CS" sz="1600" b="1" i="1" noProof="1" smtClean="0"/>
              <a:t>система</a:t>
            </a:r>
            <a:r>
              <a:rPr lang="sr-Latn-CS" sz="1600" b="1" i="1" noProof="1" smtClean="0"/>
              <a:t> </a:t>
            </a:r>
            <a:r>
              <a:rPr lang="sr-Cyrl-CS" sz="1600" b="1" i="1" noProof="1" smtClean="0"/>
              <a:t>АЕП</a:t>
            </a:r>
            <a:r>
              <a:rPr lang="sr-Latn-CS" sz="1600" b="1" i="1" noProof="1" smtClean="0"/>
              <a:t> </a:t>
            </a:r>
            <a:r>
              <a:rPr lang="sr-Latn-CS" sz="1600" i="1" noProof="1" smtClean="0"/>
              <a:t>(</a:t>
            </a:r>
            <a:r>
              <a:rPr lang="sr-Cyrl-CS" sz="1600" i="1" noProof="1" smtClean="0"/>
              <a:t>анализе ефеката прописа</a:t>
            </a:r>
            <a:r>
              <a:rPr lang="x-none" sz="1600" i="1" noProof="1" smtClean="0"/>
              <a:t>)</a:t>
            </a:r>
            <a:r>
              <a:rPr lang="sr-Latn-CS" sz="1600" i="1" noProof="1" smtClean="0"/>
              <a:t> </a:t>
            </a:r>
            <a:r>
              <a:rPr lang="sr-Cyrl-CS" sz="1600" i="1" noProof="1" smtClean="0"/>
              <a:t>приликом</a:t>
            </a:r>
            <a:r>
              <a:rPr lang="sr-Latn-CS" sz="1600" i="1" noProof="1" smtClean="0"/>
              <a:t> </a:t>
            </a:r>
            <a:r>
              <a:rPr lang="sr-Cyrl-CS" sz="1600" i="1" noProof="1" smtClean="0"/>
              <a:t>њихове</a:t>
            </a:r>
            <a:r>
              <a:rPr lang="sr-Latn-CS" sz="1600" i="1" noProof="1" smtClean="0"/>
              <a:t> </a:t>
            </a:r>
            <a:r>
              <a:rPr lang="sr-Cyrl-CS" sz="1600" i="1" noProof="1" smtClean="0"/>
              <a:t>припреме, усвајања и примене</a:t>
            </a:r>
            <a:endParaRPr lang="sr-Latn-CS" sz="1600" b="1" noProof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F5D83-422D-4A66-87A9-1D3B8548FA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19125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Cambria" pitchFamily="18" charset="0"/>
              </a:rPr>
              <a:t>СТРАТЕГИЈА РЕГУЛАТОРНЕ РЕФОРМЕ У СРБИЈИ</a:t>
            </a:r>
            <a:r>
              <a:rPr lang="en-US" sz="2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Cambria" pitchFamily="18" charset="0"/>
              </a:rPr>
              <a:t> ПЕРИОД 2008-2011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30859-A16C-4B37-A94C-139D1211DB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5512" y="590549"/>
          <a:ext cx="9058922" cy="39624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297464"/>
                <a:gridCol w="922670"/>
                <a:gridCol w="838788"/>
              </a:tblGrid>
              <a:tr h="24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200" kern="1200" noProof="1" smtClean="0"/>
                        <a:t>NAČELA DOBRE REGULATORNE PRAKSE </a:t>
                      </a:r>
                      <a:endParaRPr lang="en-US" sz="1200" b="1" kern="1200" noProof="1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kern="1200" noProof="1" smtClean="0"/>
                        <a:t>napredak</a:t>
                      </a:r>
                      <a:endParaRPr lang="en-US" sz="1200" b="1" kern="1200" noProof="1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noProof="1" smtClean="0"/>
                        <a:t>da 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noProof="1" smtClean="0"/>
                        <a:t>ne 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56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kern="1200" noProof="1" smtClean="0"/>
                        <a:t>Načelo neophodnosti</a:t>
                      </a:r>
                      <a:r>
                        <a:rPr lang="x-none" sz="1100" kern="1200" noProof="1" smtClean="0"/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(propis se donosi samo ako je neophodan i prate se efekti radi izmene ili stavljanja van snage) </a:t>
                      </a:r>
                      <a:endParaRPr lang="en-US" sz="1100" b="0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x-none" sz="1100" kern="1200" noProof="1" smtClean="0"/>
                        <a:t>x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56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kern="1200" noProof="1" smtClean="0"/>
                        <a:t>Načelo efektivnosti delotvornosti</a:t>
                      </a:r>
                      <a:r>
                        <a:rPr lang="x-none" sz="1100" kern="1200" noProof="1" smtClean="0"/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(propis treba da rešava konretne probleme i da je primenjiv</a:t>
                      </a:r>
                      <a:r>
                        <a:rPr lang="sr-Cyrl-CS" sz="1100" kern="1200" noProof="1" smtClean="0"/>
                        <a:t>) </a:t>
                      </a:r>
                      <a:endParaRPr lang="en-US" sz="1100" b="0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noProof="1" smtClean="0"/>
                        <a:t>x </a:t>
                      </a:r>
                      <a:endParaRPr lang="x-none" sz="1100" kern="1200" noProof="1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AEP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447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kern="1200" noProof="1" smtClean="0"/>
                        <a:t>Načelo ekonomičnosti</a:t>
                      </a:r>
                      <a:endParaRPr lang="x-none" sz="1100" kern="1200" noProof="1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(ostvarivanje ciljeva kroz najniže troškove) 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noProof="1" smtClean="0"/>
                        <a:t>x </a:t>
                      </a:r>
                      <a:endParaRPr lang="x-none" sz="1100" kern="1200" noProof="1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AEP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447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kern="1200" noProof="1" smtClean="0"/>
                        <a:t>Načelo proporcionalnosti</a:t>
                      </a:r>
                      <a:endParaRPr lang="x-none" sz="1100" kern="1200" noProof="1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(propisana opterećenja moraju biti opravdana) 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noProof="1" smtClean="0"/>
                        <a:t>x </a:t>
                      </a:r>
                      <a:endParaRPr lang="x-none" sz="1100" kern="1200" noProof="1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AEP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447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kern="1200" noProof="1" smtClean="0"/>
                        <a:t>Načelo konzistentnosti</a:t>
                      </a:r>
                      <a:r>
                        <a:rPr lang="x-none" sz="1100" kern="1200" noProof="1" smtClean="0"/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(sa drugim propisima – pravna sigurnost) 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SZ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447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kern="1200" noProof="1" smtClean="0"/>
                        <a:t>Načelo odgovornosti </a:t>
                      </a:r>
                      <a:endParaRPr lang="x-none" sz="1100" kern="1200" noProof="1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(organa koji primenjuju propis) 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x-none" sz="1100" kern="1200" noProof="1" smtClean="0"/>
                        <a:t>x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56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kern="1200" noProof="1" smtClean="0"/>
                        <a:t>Načelo transparentnosti</a:t>
                      </a:r>
                      <a:r>
                        <a:rPr lang="x-none" sz="1100" kern="1200" noProof="1" smtClean="0"/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100" kern="1200" noProof="1" smtClean="0"/>
                        <a:t>(javna rasprava; dostupnost i razumljivost propisa; transparentna primena) 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x-none" sz="1100" kern="1200" noProof="1" smtClean="0"/>
                        <a:t>x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x-none" sz="1100" kern="1200" noProof="1" smtClean="0"/>
                        <a:t>SRP</a:t>
                      </a: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396998" y="101598"/>
            <a:ext cx="807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latin typeface="Cambria" pitchFamily="18" charset="0"/>
              </a:rPr>
              <a:t>СТРАТЕГИЈА РЕГУЛАТОРНЕ РЕФОРМЕ У СРБИЈИ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sr-Cyrl-CS" dirty="0" smtClean="0">
                <a:latin typeface="Cambria" pitchFamily="18" charset="0"/>
              </a:rPr>
              <a:t>РЕЗУЛТАТИ</a:t>
            </a:r>
            <a:r>
              <a:rPr lang="en-US" dirty="0" smtClean="0">
                <a:latin typeface="Cambria" pitchFamily="18" charset="0"/>
              </a:rPr>
              <a:t>  1/3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8B412-787F-4063-AE04-0926699165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3500" y="917132"/>
          <a:ext cx="8991600" cy="35596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93467"/>
                <a:gridCol w="1165577"/>
                <a:gridCol w="832556"/>
              </a:tblGrid>
              <a:tr h="36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500" b="1" kern="1200" noProof="1" smtClean="0"/>
                        <a:t>Jednokratno </a:t>
                      </a:r>
                      <a:r>
                        <a:rPr lang="en-US" sz="1500" b="1" kern="1200" noProof="1" smtClean="0"/>
                        <a:t>stavljanje</a:t>
                      </a:r>
                      <a:r>
                        <a:rPr lang="sr-Cyrl-CS" sz="1500" b="1" kern="1200" noProof="1" smtClean="0"/>
                        <a:t> </a:t>
                      </a:r>
                      <a:r>
                        <a:rPr lang="en-US" sz="1500" b="1" kern="1200" noProof="1" smtClean="0"/>
                        <a:t>van</a:t>
                      </a:r>
                      <a:r>
                        <a:rPr lang="sr-Cyrl-CS" sz="1500" b="1" kern="1200" noProof="1" smtClean="0"/>
                        <a:t> </a:t>
                      </a:r>
                      <a:r>
                        <a:rPr lang="en-US" sz="1500" b="1" kern="1200" noProof="1" smtClean="0"/>
                        <a:t>snage</a:t>
                      </a:r>
                      <a:r>
                        <a:rPr lang="sr-Cyrl-CS" sz="1500" b="1" kern="1200" noProof="1" smtClean="0"/>
                        <a:t> </a:t>
                      </a:r>
                      <a:r>
                        <a:rPr lang="en-US" sz="1500" b="1" kern="1200" noProof="1" smtClean="0"/>
                        <a:t>ili</a:t>
                      </a:r>
                      <a:r>
                        <a:rPr lang="sr-Cyrl-CS" sz="1500" b="1" kern="1200" noProof="1" smtClean="0"/>
                        <a:t> </a:t>
                      </a:r>
                      <a:r>
                        <a:rPr lang="en-US" sz="1500" b="1" kern="1200" noProof="1" smtClean="0"/>
                        <a:t>izmena</a:t>
                      </a:r>
                      <a:r>
                        <a:rPr lang="sr-Cyrl-CS" sz="1500" b="1" kern="1200" noProof="1" smtClean="0"/>
                        <a:t> </a:t>
                      </a:r>
                      <a:r>
                        <a:rPr lang="en-US" sz="1500" b="1" kern="1200" noProof="1" smtClean="0"/>
                        <a:t>neefikasn</a:t>
                      </a:r>
                      <a:r>
                        <a:rPr lang="sr-Latn-CS" sz="1500" b="1" kern="1200" noProof="1" smtClean="0"/>
                        <a:t>ih propisa – </a:t>
                      </a:r>
                      <a:r>
                        <a:rPr lang="en-US" sz="1500" b="1" kern="1200" noProof="1" smtClean="0"/>
                        <a:t>SRP</a:t>
                      </a:r>
                      <a:endParaRPr lang="en-US" sz="1500" b="1" kern="1200" noProof="1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noProof="1" smtClean="0"/>
                        <a:t>D</a:t>
                      </a:r>
                      <a:r>
                        <a:rPr lang="x-none" sz="1500" b="1" kern="1200" noProof="1" smtClean="0"/>
                        <a:t>a</a:t>
                      </a:r>
                      <a:r>
                        <a:rPr lang="x-none" sz="1500" b="1" kern="1200" baseline="0" noProof="1" smtClean="0"/>
                        <a:t> li je cilj postignut</a:t>
                      </a:r>
                      <a:r>
                        <a:rPr lang="en-US" sz="1500" b="1" kern="1200" baseline="0" noProof="1" smtClean="0"/>
                        <a:t>?</a:t>
                      </a:r>
                      <a:endParaRPr lang="en-US" sz="1500" b="1" kern="1200" noProof="1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x-none" sz="1200" b="1" kern="1200" noProof="1" smtClean="0"/>
                        <a:t>CILJEVI: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noProof="1" smtClean="0"/>
                        <a:t>da 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noProof="1" smtClean="0"/>
                        <a:t>ne 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365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1" smtClean="0"/>
                        <a:t>Smanjenje </a:t>
                      </a:r>
                      <a:r>
                        <a:rPr lang="sr-Cyrl-CS" sz="1400" kern="1200" noProof="1" smtClean="0"/>
                        <a:t>administrativni</a:t>
                      </a:r>
                      <a:r>
                        <a:rPr lang="en-US" sz="1400" kern="1200" noProof="1" smtClean="0"/>
                        <a:t>h </a:t>
                      </a:r>
                      <a:r>
                        <a:rPr lang="sr-Cyrl-CS" sz="1400" kern="1200" noProof="1" smtClean="0"/>
                        <a:t>TROŠKOV</a:t>
                      </a:r>
                      <a:r>
                        <a:rPr lang="en-US" sz="1400" kern="1200" noProof="1" smtClean="0"/>
                        <a:t>A </a:t>
                      </a:r>
                      <a:r>
                        <a:rPr lang="sr-Cyrl-CS" sz="1400" kern="1200" noProof="1" smtClean="0"/>
                        <a:t>POSLOVANJA za 25%</a:t>
                      </a:r>
                      <a:endParaRPr lang="en-US" sz="1400" b="1" kern="1200" noProof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kern="1200" noProof="1" smtClean="0"/>
                        <a:t>delimično</a:t>
                      </a:r>
                      <a:endParaRPr lang="x-none" sz="1200" b="1" kern="1200" noProof="1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4981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1" smtClean="0"/>
                        <a:t>P</a:t>
                      </a:r>
                      <a:r>
                        <a:rPr lang="sr-Cyrl-CS" sz="1200" kern="1200" noProof="1" smtClean="0"/>
                        <a:t>oboljš</a:t>
                      </a:r>
                      <a:r>
                        <a:rPr lang="en-US" sz="1200" kern="1200" noProof="1" smtClean="0"/>
                        <a:t>anje </a:t>
                      </a:r>
                      <a:r>
                        <a:rPr lang="sr-Cyrl-CS" sz="1200" kern="1200" noProof="1" smtClean="0"/>
                        <a:t>MEĐUNARODN</a:t>
                      </a:r>
                      <a:r>
                        <a:rPr lang="en-US" sz="1200" kern="1200" noProof="1" smtClean="0"/>
                        <a:t>OG </a:t>
                      </a:r>
                      <a:r>
                        <a:rPr lang="sr-Cyrl-CS" sz="1200" kern="1200" noProof="1" smtClean="0"/>
                        <a:t>REJTING</a:t>
                      </a:r>
                      <a:r>
                        <a:rPr lang="en-US" sz="1200" kern="1200" noProof="1" smtClean="0"/>
                        <a:t>A </a:t>
                      </a:r>
                      <a:r>
                        <a:rPr lang="sr-Cyrl-CS" sz="1200" kern="1200" noProof="1" smtClean="0"/>
                        <a:t>Srbije </a:t>
                      </a:r>
                      <a:r>
                        <a:rPr lang="en-US" sz="1200" kern="1200" noProof="1" smtClean="0"/>
                        <a:t>(</a:t>
                      </a:r>
                      <a:r>
                        <a:rPr lang="sr-Cyrl-CS" sz="1200" kern="1200" noProof="1" smtClean="0"/>
                        <a:t>Doing Business</a:t>
                      </a:r>
                      <a:r>
                        <a:rPr lang="en-US" sz="1200" kern="1200" noProof="1" smtClean="0"/>
                        <a:t>, </a:t>
                      </a:r>
                      <a:r>
                        <a:rPr lang="sr-Cyrl-CS" sz="1200" kern="1200" noProof="1" smtClean="0"/>
                        <a:t>Svetskog ekonomskog foruma za </a:t>
                      </a:r>
                      <a:r>
                        <a:rPr lang="en-US" sz="1200" kern="1200" noProof="1" smtClean="0"/>
                        <a:t>min</a:t>
                      </a:r>
                      <a:r>
                        <a:rPr lang="sr-Cyrl-CS" sz="1200" kern="1200" noProof="1" smtClean="0"/>
                        <a:t> 20 pozicija</a:t>
                      </a:r>
                      <a:r>
                        <a:rPr lang="en-US" sz="1200" kern="1200" noProof="1" smtClean="0"/>
                        <a:t>)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1" smtClean="0"/>
                        <a:t>x </a:t>
                      </a:r>
                      <a:endParaRPr lang="x-none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67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1" smtClean="0"/>
                        <a:t>U</a:t>
                      </a:r>
                      <a:r>
                        <a:rPr lang="sr-Cyrl-CS" sz="1400" kern="1200" noProof="1" smtClean="0"/>
                        <a:t>brza</a:t>
                      </a:r>
                      <a:r>
                        <a:rPr lang="x-none" sz="1400" kern="1200" noProof="1" smtClean="0"/>
                        <a:t>nje</a:t>
                      </a:r>
                      <a:r>
                        <a:rPr lang="sr-Cyrl-CS" sz="1400" kern="1200" noProof="1" smtClean="0"/>
                        <a:t> i reduk</a:t>
                      </a:r>
                      <a:r>
                        <a:rPr lang="x-none" sz="1400" kern="1200" noProof="1" smtClean="0"/>
                        <a:t>cija</a:t>
                      </a:r>
                      <a:r>
                        <a:rPr lang="sr-Cyrl-CS" sz="1400" kern="1200" noProof="1" smtClean="0"/>
                        <a:t> ADMINISTRATIV</a:t>
                      </a:r>
                      <a:r>
                        <a:rPr lang="x-none" sz="1400" kern="1200" noProof="1" smtClean="0"/>
                        <a:t>NIH</a:t>
                      </a:r>
                      <a:r>
                        <a:rPr lang="sr-Cyrl-CS" sz="1400" kern="1200" noProof="1" smtClean="0"/>
                        <a:t> PROCEDUR</a:t>
                      </a:r>
                      <a:r>
                        <a:rPr lang="x-none" sz="1400" kern="1200" noProof="1" smtClean="0"/>
                        <a:t>A</a:t>
                      </a:r>
                      <a:r>
                        <a:rPr lang="sr-Cyrl-CS" sz="1400" kern="1200" noProof="1" smtClean="0"/>
                        <a:t> </a:t>
                      </a:r>
                      <a:r>
                        <a:rPr lang="en-US" sz="1400" kern="1200" noProof="1" smtClean="0"/>
                        <a:t>+</a:t>
                      </a:r>
                      <a:r>
                        <a:rPr lang="x-none" sz="1400" kern="1200" baseline="0" noProof="1" smtClean="0"/>
                        <a:t> </a:t>
                      </a:r>
                      <a:r>
                        <a:rPr lang="sr-Cyrl-CS" sz="1400" kern="1200" noProof="1" smtClean="0"/>
                        <a:t>„jednošalterski sistem</a:t>
                      </a:r>
                      <a:r>
                        <a:rPr lang="ru-RU" sz="1400" kern="1200" noProof="1" smtClean="0"/>
                        <a:t>” </a:t>
                      </a:r>
                      <a:r>
                        <a:rPr lang="sr-Cyrl-CS" sz="1400" kern="1200" noProof="1" smtClean="0"/>
                        <a:t>i princip „ćutanje administracije</a:t>
                      </a:r>
                      <a:r>
                        <a:rPr lang="en-US" sz="1400" kern="1200" noProof="1" smtClean="0"/>
                        <a:t> je odobravanje</a:t>
                      </a:r>
                      <a:r>
                        <a:rPr lang="ru-RU" sz="1400" kern="1200" noProof="1" smtClean="0"/>
                        <a:t>” </a:t>
                      </a:r>
                      <a:r>
                        <a:rPr lang="sr-Cyrl-CS" sz="1400" kern="1200" noProof="1" smtClean="0"/>
                        <a:t>gde je to moguće</a:t>
                      </a:r>
                      <a:endParaRPr lang="en-US" sz="1200" b="0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kern="1200" noProof="1" smtClean="0"/>
                        <a:t>delimično</a:t>
                      </a:r>
                      <a:endParaRPr lang="x-none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34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1" smtClean="0"/>
                        <a:t>FOMIRANJE</a:t>
                      </a:r>
                      <a:r>
                        <a:rPr lang="en-US" sz="1200" kern="1200" baseline="0" noProof="1" smtClean="0"/>
                        <a:t> LISTE PROPISA (</a:t>
                      </a:r>
                      <a:r>
                        <a:rPr lang="x-none" sz="1200" kern="1200" baseline="0" noProof="1" smtClean="0"/>
                        <a:t>z</a:t>
                      </a:r>
                      <a:r>
                        <a:rPr lang="en-US" sz="1200" kern="1200" baseline="0" noProof="1" smtClean="0"/>
                        <a:t>a</a:t>
                      </a:r>
                      <a:r>
                        <a:rPr lang="x-none" sz="1200" kern="1200" baseline="0" noProof="1" smtClean="0"/>
                        <a:t>č</a:t>
                      </a:r>
                      <a:r>
                        <a:rPr lang="en-US" sz="1200" kern="1200" baseline="0" noProof="1" smtClean="0"/>
                        <a:t>etak elektronskog registra propisa)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kern="1200" noProof="1" smtClean="0"/>
                        <a:t>x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260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1" smtClean="0"/>
                        <a:t>TRANSPARENTNO</a:t>
                      </a:r>
                      <a:r>
                        <a:rPr lang="en-US" sz="1200" kern="1200" baseline="0" noProof="1" smtClean="0"/>
                        <a:t> SPROVODJENJE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x-none" sz="1200" kern="1200" noProof="1" smtClean="0"/>
                        <a:t>x</a:t>
                      </a:r>
                      <a:endParaRPr lang="x-none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34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kern="1200" noProof="1" smtClean="0"/>
                        <a:t>UKLJUČENJE PRIVREDE U</a:t>
                      </a:r>
                      <a:r>
                        <a:rPr lang="x-none" sz="1200" kern="1200" baseline="0" noProof="1" smtClean="0"/>
                        <a:t> REFORMU (kao ravnopravnog partnera Vlade)</a:t>
                      </a:r>
                      <a:r>
                        <a:rPr lang="en-US" sz="1200" kern="1200" baseline="0" noProof="1" smtClean="0"/>
                        <a:t> / </a:t>
                      </a:r>
                      <a:r>
                        <a:rPr lang="en-US" sz="1200" b="1" kern="1200" baseline="0" noProof="1" smtClean="0">
                          <a:solidFill>
                            <a:srgbClr val="FF0000"/>
                          </a:solidFill>
                        </a:rPr>
                        <a:t>PRVI PUT</a:t>
                      </a:r>
                      <a:endParaRPr lang="en-US" sz="1200" b="1" kern="1200" noProof="1" smtClean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kern="1200" noProof="1" smtClean="0"/>
                        <a:t>x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  <a:tr h="34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1" smtClean="0"/>
                        <a:t>Kreiranje</a:t>
                      </a:r>
                      <a:r>
                        <a:rPr lang="en-US" sz="1200" kern="1200" baseline="0" noProof="1" smtClean="0"/>
                        <a:t> </a:t>
                      </a:r>
                      <a:r>
                        <a:rPr lang="x-none" sz="1200" kern="1200" baseline="0" noProof="1" smtClean="0"/>
                        <a:t>stalnog ŠALTERA VLADE za inicijative privrede za izmenu štetnih propisa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kern="1200" noProof="1" smtClean="0"/>
                        <a:t>x</a:t>
                      </a: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b="1" kern="1200" noProof="1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7144" marB="0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396998" y="101598"/>
            <a:ext cx="807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latin typeface="Cambria" pitchFamily="18" charset="0"/>
              </a:rPr>
              <a:t>СТРАТЕГИЈА РЕГУЛАТОРНЕ РЕФОРМЕ У СРБИЈИ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sr-Cyrl-CS" dirty="0" smtClean="0">
                <a:latin typeface="Cambria" pitchFamily="18" charset="0"/>
              </a:rPr>
              <a:t>РЕЗУЛТАТИ</a:t>
            </a:r>
            <a:r>
              <a:rPr lang="en-US" dirty="0" smtClean="0">
                <a:latin typeface="Cambria" pitchFamily="18" charset="0"/>
              </a:rPr>
              <a:t>  2/3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542" y="590550"/>
          <a:ext cx="8991600" cy="36575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51623"/>
                <a:gridCol w="848265"/>
                <a:gridCol w="791712"/>
              </a:tblGrid>
              <a:tr h="244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UNAPREDJENJE POSTOJEĆEG SISTEMA AEP  - Aktivnost</a:t>
                      </a:r>
                      <a:endParaRPr kumimoji="0" lang="en-US" sz="15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sprovedena</a:t>
                      </a:r>
                      <a:endParaRPr kumimoji="0" lang="en-US" sz="15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2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da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ne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739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Obuka državnih službenika za vršenje AEP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90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Detaljna AEP na najmanje dva propisa godišnje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5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Uspostavljanje internet strane - javnosti dostupne informacije o izvršenim AEP i mišljenjima Saveta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042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riručnik</a:t>
                      </a:r>
                      <a:r>
                        <a:rPr kumimoji="0" lang="sr-Latn-C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za vršenje AEP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952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Izrada obrasca izveštaja o izvršenoj AEP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90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Studijske posete – uporedna iskustva, uspostavljanja saradnje.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11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Afirmacija AEP: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organima Narodne skupštine *nezavisnim regulatornim telima *organima lokalne samouprave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99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Donošenje odgovarajućih propisa o obavezi AEP  za sve propise  koje usvaja ili predlaže Vlada i ministarstva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0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Formiranje Kancelarije – stalnog tela za sprovo</a:t>
                      </a:r>
                      <a:r>
                        <a:rPr kumimoji="0" lang="vi-VN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đenje AEP</a:t>
                      </a:r>
                      <a:endParaRPr kumimoji="0" lang="vi-VN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595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praćenje efekata tokom primene zakona („ex post” analiza efekata)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904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Dostavljanje Narodnoj skupštini uz predloge zakona: izveštaja o AEP + mišljenja Saveta, 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X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23D23-A5C6-400A-9A6F-447342D391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96998" y="101598"/>
            <a:ext cx="807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latin typeface="Cambria" pitchFamily="18" charset="0"/>
              </a:rPr>
              <a:t>СТРАТЕГИЈА РЕГУЛАТОРНЕ РЕФОРМЕ У СРБИЈИ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sr-Cyrl-CS" dirty="0" smtClean="0">
                <a:latin typeface="Cambria" pitchFamily="18" charset="0"/>
              </a:rPr>
              <a:t>РЕЗУЛТАТИ</a:t>
            </a:r>
            <a:r>
              <a:rPr lang="en-US" dirty="0" smtClean="0">
                <a:latin typeface="Cambria" pitchFamily="18" charset="0"/>
              </a:rPr>
              <a:t>  3/3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924384"/>
            <a:ext cx="8229600" cy="371475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x-none" sz="2000" noProof="1" smtClean="0"/>
          </a:p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sr-Cyrl-CS" sz="2400" b="1" dirty="0" smtClean="0"/>
              <a:t>Разлози</a:t>
            </a:r>
            <a:r>
              <a:rPr lang="x-none" sz="2400" b="1" smtClean="0"/>
              <a:t> </a:t>
            </a:r>
            <a:r>
              <a:rPr lang="sr-Cyrl-CS" sz="2400" dirty="0" smtClean="0"/>
              <a:t>за</a:t>
            </a:r>
            <a:r>
              <a:rPr lang="x-none" sz="2400" smtClean="0"/>
              <a:t> </a:t>
            </a:r>
            <a:r>
              <a:rPr lang="sr-Cyrl-CS" sz="2400" dirty="0" smtClean="0"/>
              <a:t>усвајање</a:t>
            </a:r>
            <a:r>
              <a:rPr lang="x-none" sz="2400" smtClean="0"/>
              <a:t> </a:t>
            </a:r>
            <a:r>
              <a:rPr lang="sr-Cyrl-CS" sz="2400" dirty="0" smtClean="0"/>
              <a:t>нове</a:t>
            </a:r>
            <a:r>
              <a:rPr lang="x-none" sz="2400" smtClean="0"/>
              <a:t> </a:t>
            </a:r>
            <a:r>
              <a:rPr lang="sr-Cyrl-CS" sz="2400" dirty="0" smtClean="0"/>
              <a:t>Стратегије</a:t>
            </a:r>
            <a:r>
              <a:rPr lang="x-none" sz="2400" smtClean="0"/>
              <a:t> </a:t>
            </a:r>
            <a:r>
              <a:rPr lang="sr-Cyrl-CS" sz="2400" dirty="0" smtClean="0"/>
              <a:t>РР</a:t>
            </a:r>
            <a:r>
              <a:rPr lang="x-none" sz="2400" smtClean="0"/>
              <a:t>:</a:t>
            </a:r>
            <a:endParaRPr lang="en-US" sz="2400" dirty="0" smtClean="0"/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arenR"/>
              <a:defRPr/>
            </a:pPr>
            <a:r>
              <a:rPr lang="sr-Cyrl-CS" sz="2000" b="1" i="1" noProof="1" smtClean="0"/>
              <a:t>потреба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одржавања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континуитета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реформе</a:t>
            </a:r>
            <a:r>
              <a:rPr lang="x-none" sz="2000" i="1" noProof="1" smtClean="0"/>
              <a:t> - </a:t>
            </a:r>
            <a:r>
              <a:rPr lang="sr-Cyrl-CS" sz="2000" i="1" noProof="1" smtClean="0"/>
              <a:t>Важећа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Стратегија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РР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истекла</a:t>
            </a:r>
            <a:r>
              <a:rPr lang="x-none" sz="2000" i="1" noProof="1" smtClean="0"/>
              <a:t> 31</a:t>
            </a:r>
            <a:r>
              <a:rPr lang="en-US" sz="2000" i="1" noProof="1" smtClean="0"/>
              <a:t>.1</a:t>
            </a:r>
            <a:r>
              <a:rPr lang="x-none" sz="2000" i="1" noProof="1" smtClean="0"/>
              <a:t>2</a:t>
            </a:r>
            <a:r>
              <a:rPr lang="en-US" sz="2000" i="1" noProof="1" smtClean="0"/>
              <a:t>.20</a:t>
            </a:r>
            <a:r>
              <a:rPr lang="x-none" sz="2000" i="1" noProof="1" smtClean="0"/>
              <a:t>11</a:t>
            </a:r>
            <a:r>
              <a:rPr lang="en-US" sz="2000" i="1" noProof="1" smtClean="0"/>
              <a:t>. </a:t>
            </a:r>
            <a:r>
              <a:rPr lang="sr-Cyrl-CS" sz="2000" i="1" noProof="1" smtClean="0"/>
              <a:t>године</a:t>
            </a:r>
            <a:endParaRPr lang="x-none" sz="2000" i="1" noProof="1" smtClean="0"/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arenR"/>
              <a:defRPr/>
            </a:pPr>
            <a:r>
              <a:rPr lang="sr-Cyrl-CS" sz="2000" b="1" i="1" noProof="1" smtClean="0"/>
              <a:t>реализација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неостварених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циљева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важеће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Стратегије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РР</a:t>
            </a:r>
            <a:endParaRPr lang="x-none" sz="2000" b="1" i="1" noProof="1" smtClean="0"/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arenR"/>
              <a:defRPr/>
            </a:pPr>
            <a:r>
              <a:rPr lang="sr-Cyrl-CS" sz="2000" b="1" i="1" noProof="1" smtClean="0"/>
              <a:t>идентификација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нових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мера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реформе</a:t>
            </a:r>
            <a:endParaRPr lang="x-none" sz="2000" b="1" i="1" noProof="1" smtClean="0"/>
          </a:p>
          <a:p>
            <a:pPr marL="457200" indent="-457200" algn="just" eaLnBrk="1" hangingPunct="1">
              <a:spcBef>
                <a:spcPts val="1200"/>
              </a:spcBef>
              <a:buFont typeface="+mj-lt"/>
              <a:buAutoNum type="arabicParenR"/>
              <a:defRPr/>
            </a:pPr>
            <a:r>
              <a:rPr lang="sr-Cyrl-CS" sz="2000" b="1" i="1" noProof="1" smtClean="0"/>
              <a:t>подизање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одређених</a:t>
            </a:r>
            <a:r>
              <a:rPr lang="sr-Latn-CS" sz="2000" b="1" i="1" noProof="1" smtClean="0"/>
              <a:t> </a:t>
            </a:r>
            <a:r>
              <a:rPr lang="sr-Cyrl-CS" sz="2000" b="1" i="1" noProof="1" smtClean="0"/>
              <a:t>мера</a:t>
            </a:r>
            <a:r>
              <a:rPr lang="x-none" sz="2000" b="1" i="1" noProof="1" smtClean="0"/>
              <a:t> </a:t>
            </a:r>
            <a:r>
              <a:rPr lang="sr-Cyrl-CS" sz="2000" i="1" noProof="1" smtClean="0"/>
              <a:t>за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унапређење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РР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са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нивоа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стратешких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пројекција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и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интерних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обавеза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у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оквиру</a:t>
            </a:r>
            <a:r>
              <a:rPr lang="x-none" sz="2000" i="1" noProof="1" smtClean="0"/>
              <a:t> </a:t>
            </a:r>
            <a:r>
              <a:rPr lang="sr-Cyrl-CS" sz="2000" i="1" noProof="1" smtClean="0"/>
              <a:t>Владе</a:t>
            </a:r>
            <a:r>
              <a:rPr lang="x-none" sz="2000" i="1" noProof="1" smtClean="0"/>
              <a:t> </a:t>
            </a:r>
            <a:r>
              <a:rPr lang="sr-Cyrl-CS" sz="2000" b="1" i="1" noProof="1" smtClean="0"/>
              <a:t>на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ниво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законске</a:t>
            </a:r>
            <a:r>
              <a:rPr lang="x-none" sz="2000" b="1" i="1" noProof="1" smtClean="0"/>
              <a:t> </a:t>
            </a:r>
            <a:r>
              <a:rPr lang="sr-Cyrl-CS" sz="2000" b="1" i="1" noProof="1" smtClean="0"/>
              <a:t>обавезе</a:t>
            </a:r>
            <a:endParaRPr lang="sr-Latn-CS" sz="2000" b="1" noProof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BD287-0149-410F-956D-25367A53B3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19125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/>
            </a:pPr>
            <a:r>
              <a:rPr lang="sr-Cyrl-CS" sz="2200" b="1" dirty="0" smtClean="0">
                <a:solidFill>
                  <a:schemeClr val="bg1"/>
                </a:solidFill>
                <a:latin typeface="Cambria" pitchFamily="18" charset="0"/>
              </a:rPr>
              <a:t>ПОТРЕБА</a:t>
            </a:r>
            <a:r>
              <a:rPr lang="pl-PL" sz="2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  <a:latin typeface="Cambria" pitchFamily="18" charset="0"/>
              </a:rPr>
              <a:t>ЗА</a:t>
            </a:r>
            <a:r>
              <a:rPr lang="pl-PL" sz="2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  <a:latin typeface="Cambria" pitchFamily="18" charset="0"/>
              </a:rPr>
              <a:t>УСВАЈАЊЕМ</a:t>
            </a:r>
            <a:r>
              <a:rPr lang="pl-PL" sz="2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  <a:latin typeface="Cambria" pitchFamily="18" charset="0"/>
              </a:rPr>
              <a:t>НОВЕ</a:t>
            </a:r>
            <a:r>
              <a:rPr lang="pl-PL" sz="2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  <a:latin typeface="Cambria" pitchFamily="18" charset="0"/>
              </a:rPr>
              <a:t>СТРАТЕГИЈЕ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1643</Words>
  <Application>Microsoft Office PowerPoint</Application>
  <PresentationFormat>On-screen Show (16:9)</PresentationFormat>
  <Paragraphs>512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Нова интернет презентација Канцеларије</vt:lpstr>
      <vt:lpstr>Поређење улоге Канцеларије за регулаторну реформу и анализу ефеката прописа са сличним институцијама у другим земљама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ФОРМИРАЊЕ ТРАЈНЕ ЈЕДИНИЦЕ ЗА АНАЛИЗУ ЕФЕКАТА ПРОПИСА</dc:title>
  <dc:creator>Korisnik</dc:creator>
  <cp:lastModifiedBy>Marko Urosevic</cp:lastModifiedBy>
  <cp:revision>220</cp:revision>
  <dcterms:created xsi:type="dcterms:W3CDTF">2006-08-16T00:00:00Z</dcterms:created>
  <dcterms:modified xsi:type="dcterms:W3CDTF">2014-04-17T13:34:51Z</dcterms:modified>
</cp:coreProperties>
</file>